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3C2961-0641-4752-8D21-DEF5853F6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40B86E-9C8E-44BD-91BF-CE7B7EDC8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B026FA-A5AF-463D-ABF8-29FD32F0F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EF08DD6-C6E3-498B-A049-9BA7C4AEE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53EF29-8E64-4896-A8D7-6D884D50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069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EAD6F5-07DE-44F4-AF3D-3498DB4C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4A15E76-FD55-4278-84B0-2114FB69E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5D5A20-B8A9-4C0B-AE37-AB43B8FB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56E84D-53D1-4D07-813E-60769C7CE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9820A6-9975-4163-9D12-F1F1921B1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57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1D054C0-C2EA-471E-A963-EF998D476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5BAD0A4-091D-4D32-8CF5-F56A6DD66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12B1B9-49F1-4ABB-8A5C-E9E1EDF3C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6FB413B-5C4F-48A2-9CFD-ED114A45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088B73-CD0A-48A1-8B78-499EF04C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68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AEA14B-3CF1-422B-8279-76A8A6947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2038DD-496F-46DF-8B95-F34E343CF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0299C1-E65B-43C8-A39A-71BAF6F05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B2B8423-460D-4450-A45C-A8F2D174E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4A8890D-5854-4200-947A-1357620BF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455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FF6CD7-0288-425B-BCA8-27F79F3DB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DA5F4FF-C66D-4217-A193-65BEFF165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91C8E23-1A0C-4F6B-8FBB-D7A2BC96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485B55-5283-4A96-8CDB-BE3C5DE7B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77CD67-31EB-4FDE-97B4-8D196E002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56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987CA0-3854-4D0B-A517-B512F91D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BD3F75-DE5A-400B-9F19-EC4CC6454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C0A1BAB-8DBE-4926-AA93-6C32FA36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FD6AF7-100F-4CB3-B259-BEBE6C85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8ABDC71-F79B-4FF1-BD9F-1D5ED168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7DFEECD-3BCD-4745-A050-1F2F29DA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63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EC0C8E-EFB2-4DF2-8438-483EB6F5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6CE4EB-5747-4A69-AC59-47B91266B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258BF1F-CEE5-4FFF-8D00-4FCE49E6D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C8E7AAE-E9B6-4D6B-B276-8AD6C8AE4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7263698-F8DF-44E1-9764-B9DB1DA027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5A3F728-EF68-48B1-B0D3-F53ACF0C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1A08670-7B0D-4E52-B883-35C4EAE74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D15010A-B118-49EB-886D-A99A1BF4F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158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A5D972-941A-4E82-810D-FA22B0B40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53C2F4F-43BF-4B8C-9480-358E114E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9C4BBB5-A6B8-432D-AB05-68381A31F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53F8956-EB71-4F37-8DC5-D8FD58F9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58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1137001-4128-4C94-B7E4-384312327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C23113B-E234-45AF-8C29-D6D543FA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033B8B-13D5-4120-B954-4034C2D04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921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AFB60A-C48E-4263-BCC7-5B83D4E92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7AD9DE-7C65-4737-9549-37E097E6E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5BF8392-6D6A-4BDD-9EB4-078C10114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26F3497-DD06-433E-A64A-4B38C7138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D7B039-40A4-4E13-B6D5-CA9048090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CD7DA4F-EF5E-43FE-ACEF-65CBB6AAB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86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0F5D6F-318B-4FFA-8C3E-601A0F9A7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C970B6A-C982-469D-A035-A83F9342B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A3BAEBA-C805-42E0-B018-DABECE7B4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2E6965C-0557-4429-9109-D9FF6D02C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33C9F22-FB21-4D4F-B19C-3E4A76E76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EF086F7-32D0-4A09-A262-4C55B64AD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779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7678F26-C77B-45DB-83A6-3E0EFFA85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478F60E-F7D0-4A85-9D18-AAF75A2A6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497A8E-1E09-4EE3-B1C5-21A95D5A1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6B1B0-7915-4081-B108-091FC9EA7D9C}" type="datetimeFigureOut">
              <a:rPr lang="zh-TW" altLang="en-US" smtClean="0"/>
              <a:pPr/>
              <a:t>2024/9/2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917649-94FD-40A4-B7A9-45D8D8A02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3D7886-2CA2-4FFD-9ACC-2030FDA5E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FCA33-BFC9-4FE2-BC17-92A668A633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68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>
            <a:extLst>
              <a:ext uri="{FF2B5EF4-FFF2-40B4-BE49-F238E27FC236}">
                <a16:creationId xmlns:a16="http://schemas.microsoft.com/office/drawing/2014/main" id="{94E2390A-6898-49E5-B9CD-B7E73276D2C3}"/>
              </a:ext>
            </a:extLst>
          </p:cNvPr>
          <p:cNvSpPr/>
          <p:nvPr/>
        </p:nvSpPr>
        <p:spPr>
          <a:xfrm>
            <a:off x="146913" y="1218893"/>
            <a:ext cx="802411" cy="267765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/>
              <a:t>生</a:t>
            </a:r>
          </a:p>
          <a:p>
            <a:pPr algn="ctr"/>
            <a:r>
              <a:rPr lang="zh-TW" altLang="en-US" sz="1200" b="1" dirty="0"/>
              <a:t>物</a:t>
            </a:r>
          </a:p>
          <a:p>
            <a:pPr algn="ctr"/>
            <a:r>
              <a:rPr lang="zh-TW" altLang="en-US" sz="1200" b="1" dirty="0"/>
              <a:t>機</a:t>
            </a:r>
          </a:p>
          <a:p>
            <a:pPr algn="ctr"/>
            <a:r>
              <a:rPr lang="zh-TW" altLang="en-US" sz="1200" b="1" dirty="0"/>
              <a:t>電</a:t>
            </a:r>
          </a:p>
          <a:p>
            <a:pPr algn="ctr"/>
            <a:r>
              <a:rPr lang="zh-TW" altLang="en-US" sz="1200" b="1" dirty="0"/>
              <a:t>工</a:t>
            </a:r>
          </a:p>
          <a:p>
            <a:pPr algn="ctr"/>
            <a:r>
              <a:rPr lang="zh-TW" altLang="en-US" sz="1200" b="1" dirty="0"/>
              <a:t>程</a:t>
            </a:r>
          </a:p>
          <a:p>
            <a:pPr algn="ctr"/>
            <a:r>
              <a:rPr lang="zh-TW" altLang="en-US" sz="1200" b="1" dirty="0"/>
              <a:t>學</a:t>
            </a:r>
          </a:p>
          <a:p>
            <a:pPr algn="ctr"/>
            <a:r>
              <a:rPr lang="zh-TW" altLang="en-US" sz="1200" b="1" dirty="0"/>
              <a:t>系</a:t>
            </a:r>
          </a:p>
          <a:p>
            <a:pPr algn="ctr"/>
            <a:r>
              <a:rPr lang="zh-TW" altLang="en-US" sz="1200" b="1" dirty="0"/>
              <a:t>課</a:t>
            </a:r>
          </a:p>
          <a:p>
            <a:pPr algn="ctr"/>
            <a:r>
              <a:rPr lang="zh-TW" altLang="en-US" sz="1200" b="1" dirty="0"/>
              <a:t>程</a:t>
            </a:r>
          </a:p>
          <a:p>
            <a:pPr algn="ctr"/>
            <a:r>
              <a:rPr lang="zh-TW" altLang="en-US" sz="1200" b="1" dirty="0"/>
              <a:t>進</a:t>
            </a:r>
          </a:p>
          <a:p>
            <a:pPr algn="ctr"/>
            <a:r>
              <a:rPr lang="zh-TW" altLang="en-US" sz="1200" b="1" dirty="0"/>
              <a:t>路</a:t>
            </a:r>
          </a:p>
          <a:p>
            <a:pPr algn="ctr"/>
            <a:r>
              <a:rPr lang="zh-TW" altLang="en-US" sz="1200" b="1" dirty="0"/>
              <a:t>地</a:t>
            </a:r>
          </a:p>
          <a:p>
            <a:pPr algn="ctr"/>
            <a:r>
              <a:rPr lang="zh-TW" altLang="en-US" sz="1200" b="1" dirty="0"/>
              <a:t>圖</a:t>
            </a:r>
          </a:p>
        </p:txBody>
      </p: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2213849F-9CBF-4F2F-86F1-48EB40EB1F19}"/>
              </a:ext>
            </a:extLst>
          </p:cNvPr>
          <p:cNvGrpSpPr/>
          <p:nvPr/>
        </p:nvGrpSpPr>
        <p:grpSpPr>
          <a:xfrm>
            <a:off x="1217511" y="582039"/>
            <a:ext cx="1577668" cy="2422937"/>
            <a:chOff x="1236061" y="40172"/>
            <a:chExt cx="2360284" cy="3269529"/>
          </a:xfrm>
        </p:grpSpPr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366CC94B-6EF5-4DED-AD98-BC92CD703118}"/>
                </a:ext>
              </a:extLst>
            </p:cNvPr>
            <p:cNvSpPr/>
            <p:nvPr/>
          </p:nvSpPr>
          <p:spPr>
            <a:xfrm>
              <a:off x="1369422" y="406975"/>
              <a:ext cx="2082306" cy="20928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1000" dirty="0"/>
                <a:t>國文</a:t>
              </a:r>
              <a:r>
                <a:rPr lang="en-US" altLang="zh-TW" sz="1000" dirty="0"/>
                <a:t>(</a:t>
              </a:r>
              <a:r>
                <a:rPr lang="zh-TW" altLang="en-US" sz="1000" dirty="0"/>
                <a:t>一</a:t>
              </a:r>
              <a:r>
                <a:rPr lang="en-US" altLang="zh-TW" sz="1000" dirty="0"/>
                <a:t>)(</a:t>
              </a:r>
              <a:r>
                <a:rPr lang="zh-TW" altLang="en-US" sz="1000" dirty="0"/>
                <a:t>二</a:t>
              </a:r>
              <a:r>
                <a:rPr lang="en-US" altLang="zh-TW" sz="1000" dirty="0"/>
                <a:t>)4</a:t>
              </a:r>
            </a:p>
            <a:p>
              <a:r>
                <a:rPr lang="zh-TW" altLang="en-US" sz="1000" dirty="0"/>
                <a:t>英文</a:t>
              </a:r>
              <a:r>
                <a:rPr lang="en-US" altLang="zh-TW" sz="1000" dirty="0"/>
                <a:t>(</a:t>
              </a:r>
              <a:r>
                <a:rPr lang="zh-TW" altLang="en-US" sz="1000" dirty="0"/>
                <a:t>一</a:t>
              </a:r>
              <a:r>
                <a:rPr lang="en-US" altLang="zh-TW" sz="1000" dirty="0"/>
                <a:t>)(</a:t>
              </a:r>
              <a:r>
                <a:rPr lang="zh-TW" altLang="en-US" sz="1000" dirty="0"/>
                <a:t>二</a:t>
              </a:r>
              <a:r>
                <a:rPr lang="en-US" altLang="zh-TW" sz="1000" dirty="0"/>
                <a:t>)4</a:t>
              </a:r>
            </a:p>
            <a:p>
              <a:r>
                <a:rPr lang="zh-TW" altLang="en-US" sz="1000" dirty="0"/>
                <a:t>英語聽講</a:t>
              </a:r>
              <a:r>
                <a:rPr lang="en-US" altLang="zh-TW" sz="1000" dirty="0"/>
                <a:t>2</a:t>
              </a:r>
            </a:p>
            <a:p>
              <a:r>
                <a:rPr lang="zh-TW" altLang="en-US" sz="1000" dirty="0"/>
                <a:t>資訊應用與素養</a:t>
              </a:r>
              <a:r>
                <a:rPr lang="en-US" altLang="zh-TW" sz="1000" dirty="0"/>
                <a:t>2</a:t>
              </a:r>
            </a:p>
            <a:p>
              <a:r>
                <a:rPr lang="zh-TW" altLang="en-US" sz="1000" dirty="0"/>
                <a:t>多元社會與文化學群</a:t>
              </a:r>
              <a:r>
                <a:rPr lang="en-US" altLang="zh-TW" sz="1000" dirty="0"/>
                <a:t>2</a:t>
              </a:r>
            </a:p>
            <a:p>
              <a:r>
                <a:rPr lang="zh-TW" altLang="en-US" sz="1000" dirty="0"/>
                <a:t>自我發展學群</a:t>
              </a:r>
              <a:r>
                <a:rPr lang="en-US" altLang="zh-TW" sz="1000" dirty="0"/>
                <a:t>2</a:t>
              </a:r>
            </a:p>
            <a:p>
              <a:r>
                <a:rPr lang="zh-TW" altLang="en-US" sz="1000" dirty="0"/>
                <a:t>環境永續學群</a:t>
              </a:r>
              <a:r>
                <a:rPr lang="en-US" altLang="zh-TW" sz="1000" dirty="0"/>
                <a:t>2</a:t>
              </a:r>
            </a:p>
            <a:p>
              <a:r>
                <a:rPr lang="zh-TW" altLang="en-US" sz="1000" dirty="0"/>
                <a:t>法政思潮學群</a:t>
              </a:r>
              <a:r>
                <a:rPr lang="en-US" altLang="zh-TW" sz="1000" dirty="0"/>
                <a:t>2</a:t>
              </a:r>
            </a:p>
            <a:p>
              <a:r>
                <a:rPr lang="zh-TW" altLang="en-US" sz="1000" dirty="0"/>
                <a:t>文學經典學群</a:t>
              </a:r>
              <a:r>
                <a:rPr lang="en-US" altLang="zh-TW" sz="1000" dirty="0"/>
                <a:t>2</a:t>
              </a:r>
            </a:p>
            <a:p>
              <a:r>
                <a:rPr lang="zh-TW" altLang="en-US" sz="1000" dirty="0"/>
                <a:t>通識選修課程</a:t>
              </a:r>
              <a:r>
                <a:rPr lang="en-US" altLang="zh-TW" sz="1000" dirty="0"/>
                <a:t>8</a:t>
              </a:r>
            </a:p>
            <a:p>
              <a:r>
                <a:rPr lang="zh-TW" altLang="en-US" sz="1000" dirty="0"/>
                <a:t>人文與藝術領域</a:t>
              </a:r>
            </a:p>
            <a:p>
              <a:r>
                <a:rPr lang="zh-TW" altLang="en-US" sz="1000" dirty="0"/>
                <a:t>社會科學領域 </a:t>
              </a:r>
            </a:p>
            <a:p>
              <a:r>
                <a:rPr lang="zh-TW" altLang="en-US" sz="1000" dirty="0"/>
                <a:t>自然科學領域</a:t>
              </a:r>
            </a:p>
          </p:txBody>
        </p:sp>
        <p:sp>
          <p:nvSpPr>
            <p:cNvPr id="41" name="矩形: 圓角 40">
              <a:extLst>
                <a:ext uri="{FF2B5EF4-FFF2-40B4-BE49-F238E27FC236}">
                  <a16:creationId xmlns:a16="http://schemas.microsoft.com/office/drawing/2014/main" id="{CBA12E4F-7FE3-46F0-B111-16593DFE9E8F}"/>
                </a:ext>
              </a:extLst>
            </p:cNvPr>
            <p:cNvSpPr/>
            <p:nvPr/>
          </p:nvSpPr>
          <p:spPr>
            <a:xfrm>
              <a:off x="1236061" y="173361"/>
              <a:ext cx="2360284" cy="3136340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42" name="矩形: 圓角 41">
              <a:extLst>
                <a:ext uri="{FF2B5EF4-FFF2-40B4-BE49-F238E27FC236}">
                  <a16:creationId xmlns:a16="http://schemas.microsoft.com/office/drawing/2014/main" id="{C520142D-CD84-422E-8220-D2C09632B20D}"/>
                </a:ext>
              </a:extLst>
            </p:cNvPr>
            <p:cNvSpPr/>
            <p:nvPr/>
          </p:nvSpPr>
          <p:spPr>
            <a:xfrm>
              <a:off x="1236061" y="40172"/>
              <a:ext cx="2360284" cy="36680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2683E5CA-5BD4-41A4-A828-16044F9D4008}"/>
                </a:ext>
              </a:extLst>
            </p:cNvPr>
            <p:cNvSpPr/>
            <p:nvPr/>
          </p:nvSpPr>
          <p:spPr>
            <a:xfrm>
              <a:off x="1283521" y="40172"/>
              <a:ext cx="2312824" cy="353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1100" b="1" dirty="0"/>
                <a:t>校定共同必修課程</a:t>
              </a:r>
              <a:r>
                <a:rPr lang="en-US" altLang="zh-TW" sz="1100" b="1" dirty="0"/>
                <a:t>30</a:t>
              </a:r>
              <a:endParaRPr lang="zh-TW" altLang="en-US" sz="1100" b="1" dirty="0"/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F58A4501-BDD1-4042-9468-43DACFD997F7}"/>
              </a:ext>
            </a:extLst>
          </p:cNvPr>
          <p:cNvGrpSpPr/>
          <p:nvPr/>
        </p:nvGrpSpPr>
        <p:grpSpPr>
          <a:xfrm>
            <a:off x="1249234" y="3140996"/>
            <a:ext cx="1577668" cy="1413249"/>
            <a:chOff x="1236061" y="3408915"/>
            <a:chExt cx="2360284" cy="3305994"/>
          </a:xfrm>
        </p:grpSpPr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9222B2CE-1251-43D5-8EED-62962739B0C4}"/>
                </a:ext>
              </a:extLst>
            </p:cNvPr>
            <p:cNvSpPr/>
            <p:nvPr/>
          </p:nvSpPr>
          <p:spPr>
            <a:xfrm>
              <a:off x="1283522" y="4173354"/>
              <a:ext cx="2120747" cy="23759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1000" dirty="0"/>
                <a:t>普通化學</a:t>
              </a:r>
              <a:r>
                <a:rPr lang="en-US" altLang="zh-TW" sz="1000" dirty="0"/>
                <a:t>2</a:t>
              </a:r>
            </a:p>
            <a:p>
              <a:r>
                <a:rPr lang="zh-TW" altLang="en-US" sz="1000" dirty="0"/>
                <a:t>生物機電工程概論</a:t>
              </a:r>
              <a:r>
                <a:rPr lang="en-US" altLang="zh-TW" sz="1000" dirty="0"/>
                <a:t>1</a:t>
              </a:r>
            </a:p>
            <a:p>
              <a:r>
                <a:rPr lang="zh-TW" altLang="en-US" sz="1000" dirty="0"/>
                <a:t>微積分</a:t>
              </a:r>
              <a:r>
                <a:rPr lang="en-US" altLang="zh-TW" sz="1000" dirty="0"/>
                <a:t>(</a:t>
              </a:r>
              <a:r>
                <a:rPr lang="zh-TW" altLang="en-US" sz="1000" dirty="0"/>
                <a:t>一</a:t>
              </a:r>
              <a:r>
                <a:rPr lang="en-US" altLang="zh-TW" sz="1000" dirty="0"/>
                <a:t>)(</a:t>
              </a:r>
              <a:r>
                <a:rPr lang="zh-TW" altLang="en-US" sz="1000" dirty="0"/>
                <a:t>二</a:t>
              </a:r>
              <a:r>
                <a:rPr lang="en-US" altLang="zh-TW" sz="1000" dirty="0"/>
                <a:t>)6</a:t>
              </a:r>
            </a:p>
            <a:p>
              <a:r>
                <a:rPr lang="zh-TW" altLang="en-US" sz="1000" dirty="0"/>
                <a:t>工程數學</a:t>
              </a:r>
              <a:r>
                <a:rPr lang="en-US" altLang="zh-TW" sz="1000" dirty="0"/>
                <a:t>(</a:t>
              </a:r>
              <a:r>
                <a:rPr lang="zh-TW" altLang="en-US" sz="1000" dirty="0"/>
                <a:t>一</a:t>
              </a:r>
              <a:r>
                <a:rPr lang="en-US" altLang="zh-TW" sz="1000" dirty="0"/>
                <a:t>)(</a:t>
              </a:r>
              <a:r>
                <a:rPr lang="zh-TW" altLang="en-US" sz="1000" dirty="0"/>
                <a:t>二</a:t>
              </a:r>
              <a:r>
                <a:rPr lang="en-US" altLang="zh-TW" sz="1000" dirty="0"/>
                <a:t>)6</a:t>
              </a:r>
            </a:p>
            <a:p>
              <a:r>
                <a:rPr lang="zh-TW" altLang="en-US" sz="1000" dirty="0"/>
                <a:t>普通物理</a:t>
              </a:r>
              <a:r>
                <a:rPr lang="en-US" altLang="zh-TW" sz="1000" dirty="0"/>
                <a:t>3</a:t>
              </a:r>
            </a:p>
            <a:p>
              <a:r>
                <a:rPr lang="zh-TW" altLang="en-US" sz="1000" dirty="0"/>
                <a:t>程式設計</a:t>
              </a:r>
              <a:r>
                <a:rPr lang="en-US" altLang="zh-TW" sz="1000" dirty="0"/>
                <a:t>3</a:t>
              </a:r>
              <a:endParaRPr lang="zh-TW" altLang="en-US" sz="1000" dirty="0"/>
            </a:p>
          </p:txBody>
        </p:sp>
        <p:sp>
          <p:nvSpPr>
            <p:cNvPr id="46" name="矩形: 圓角 45">
              <a:extLst>
                <a:ext uri="{FF2B5EF4-FFF2-40B4-BE49-F238E27FC236}">
                  <a16:creationId xmlns:a16="http://schemas.microsoft.com/office/drawing/2014/main" id="{BA04F642-D297-4AEE-85B3-CAA4451E6143}"/>
                </a:ext>
              </a:extLst>
            </p:cNvPr>
            <p:cNvSpPr/>
            <p:nvPr/>
          </p:nvSpPr>
          <p:spPr>
            <a:xfrm>
              <a:off x="1236061" y="3578569"/>
              <a:ext cx="2360284" cy="3136340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47" name="矩形: 圓角 46">
              <a:extLst>
                <a:ext uri="{FF2B5EF4-FFF2-40B4-BE49-F238E27FC236}">
                  <a16:creationId xmlns:a16="http://schemas.microsoft.com/office/drawing/2014/main" id="{DBED637C-B48B-4CE7-A758-DBC3DF323979}"/>
                </a:ext>
              </a:extLst>
            </p:cNvPr>
            <p:cNvSpPr/>
            <p:nvPr/>
          </p:nvSpPr>
          <p:spPr>
            <a:xfrm>
              <a:off x="1236061" y="3408915"/>
              <a:ext cx="2360284" cy="55357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3D36FE21-B89B-44E6-8D15-7FA5BDF9C61D}"/>
                </a:ext>
              </a:extLst>
            </p:cNvPr>
            <p:cNvSpPr/>
            <p:nvPr/>
          </p:nvSpPr>
          <p:spPr>
            <a:xfrm>
              <a:off x="1283520" y="3419496"/>
              <a:ext cx="2169777" cy="6119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1100" b="1" dirty="0"/>
                <a:t>系定基礎必修課程</a:t>
              </a:r>
              <a:r>
                <a:rPr lang="en-US" altLang="zh-TW" sz="1100" b="1" dirty="0"/>
                <a:t>21</a:t>
              </a:r>
              <a:endParaRPr lang="zh-TW" altLang="en-US" sz="1100" b="1" dirty="0"/>
            </a:p>
          </p:txBody>
        </p:sp>
      </p:grpSp>
      <p:grpSp>
        <p:nvGrpSpPr>
          <p:cNvPr id="49" name="群組 48">
            <a:extLst>
              <a:ext uri="{FF2B5EF4-FFF2-40B4-BE49-F238E27FC236}">
                <a16:creationId xmlns:a16="http://schemas.microsoft.com/office/drawing/2014/main" id="{68B993B7-A996-4B71-8EC3-C43DF8EB3C9D}"/>
              </a:ext>
            </a:extLst>
          </p:cNvPr>
          <p:cNvGrpSpPr/>
          <p:nvPr/>
        </p:nvGrpSpPr>
        <p:grpSpPr>
          <a:xfrm>
            <a:off x="3108953" y="1436012"/>
            <a:ext cx="1607507" cy="2590160"/>
            <a:chOff x="3818752" y="1524639"/>
            <a:chExt cx="2632520" cy="3528624"/>
          </a:xfrm>
        </p:grpSpPr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1722B507-3281-47F6-B901-F74BCFE10A33}"/>
                </a:ext>
              </a:extLst>
            </p:cNvPr>
            <p:cNvSpPr/>
            <p:nvPr/>
          </p:nvSpPr>
          <p:spPr>
            <a:xfrm>
              <a:off x="3907403" y="1920493"/>
              <a:ext cx="2543869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1000" dirty="0">
                  <a:solidFill>
                    <a:srgbClr val="0033CC"/>
                  </a:solidFill>
                </a:rPr>
                <a:t>工廠實習</a:t>
              </a:r>
              <a:r>
                <a:rPr lang="en-US" altLang="zh-TW" sz="1000" dirty="0">
                  <a:solidFill>
                    <a:srgbClr val="0033CC"/>
                  </a:solidFill>
                </a:rPr>
                <a:t>(</a:t>
              </a:r>
              <a:r>
                <a:rPr lang="zh-TW" altLang="en-US" sz="1000" dirty="0">
                  <a:solidFill>
                    <a:srgbClr val="0033CC"/>
                  </a:solidFill>
                </a:rPr>
                <a:t>一</a:t>
              </a:r>
              <a:r>
                <a:rPr lang="en-US" altLang="zh-TW" sz="1000" dirty="0">
                  <a:solidFill>
                    <a:srgbClr val="0033CC"/>
                  </a:solidFill>
                </a:rPr>
                <a:t>)(</a:t>
              </a:r>
              <a:r>
                <a:rPr lang="zh-TW" altLang="en-US" sz="1000" dirty="0">
                  <a:solidFill>
                    <a:srgbClr val="0033CC"/>
                  </a:solidFill>
                </a:rPr>
                <a:t>二</a:t>
              </a:r>
              <a:r>
                <a:rPr lang="en-US" altLang="zh-TW" sz="1000" dirty="0">
                  <a:solidFill>
                    <a:srgbClr val="0033CC"/>
                  </a:solidFill>
                </a:rPr>
                <a:t>)2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工程圖學</a:t>
              </a:r>
              <a:r>
                <a:rPr lang="en-US" altLang="zh-TW" sz="1000" dirty="0">
                  <a:solidFill>
                    <a:srgbClr val="0033CC"/>
                  </a:solidFill>
                </a:rPr>
                <a:t>(</a:t>
              </a:r>
              <a:r>
                <a:rPr lang="zh-TW" altLang="en-US" sz="1000" dirty="0">
                  <a:solidFill>
                    <a:srgbClr val="0033CC"/>
                  </a:solidFill>
                </a:rPr>
                <a:t>一</a:t>
              </a:r>
              <a:r>
                <a:rPr lang="en-US" altLang="zh-TW" sz="1000" dirty="0">
                  <a:solidFill>
                    <a:srgbClr val="0033CC"/>
                  </a:solidFill>
                </a:rPr>
                <a:t>)(</a:t>
              </a:r>
              <a:r>
                <a:rPr lang="zh-TW" altLang="en-US" sz="1000" dirty="0">
                  <a:solidFill>
                    <a:srgbClr val="0033CC"/>
                  </a:solidFill>
                </a:rPr>
                <a:t>二</a:t>
              </a:r>
              <a:r>
                <a:rPr lang="en-US" altLang="zh-TW" sz="1000" dirty="0">
                  <a:solidFill>
                    <a:srgbClr val="0033CC"/>
                  </a:solidFill>
                </a:rPr>
                <a:t>)2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熱力學</a:t>
              </a:r>
              <a:r>
                <a:rPr lang="en-US" altLang="zh-TW" sz="10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應用力學</a:t>
              </a:r>
              <a:r>
                <a:rPr lang="en-US" altLang="zh-TW" sz="10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材料力學</a:t>
              </a:r>
              <a:r>
                <a:rPr lang="en-US" altLang="zh-TW" sz="10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1000" dirty="0">
                  <a:solidFill>
                    <a:srgbClr val="008000"/>
                  </a:solidFill>
                </a:rPr>
                <a:t>電工學</a:t>
              </a:r>
              <a:r>
                <a:rPr lang="en-US" altLang="zh-TW" sz="1000" dirty="0">
                  <a:solidFill>
                    <a:srgbClr val="008000"/>
                  </a:solidFill>
                </a:rPr>
                <a:t>2</a:t>
              </a:r>
            </a:p>
            <a:p>
              <a:r>
                <a:rPr lang="zh-TW" altLang="en-US" sz="1000" dirty="0">
                  <a:solidFill>
                    <a:srgbClr val="008000"/>
                  </a:solidFill>
                </a:rPr>
                <a:t>電工學實習</a:t>
              </a:r>
              <a:r>
                <a:rPr lang="en-US" altLang="zh-TW" sz="1000" dirty="0">
                  <a:solidFill>
                    <a:srgbClr val="008000"/>
                  </a:solidFill>
                </a:rPr>
                <a:t>1</a:t>
              </a:r>
            </a:p>
            <a:p>
              <a:r>
                <a:rPr lang="zh-TW" altLang="en-US" sz="1000" dirty="0">
                  <a:solidFill>
                    <a:srgbClr val="008000"/>
                  </a:solidFill>
                </a:rPr>
                <a:t>電機學</a:t>
              </a:r>
              <a:r>
                <a:rPr lang="en-US" altLang="zh-TW" sz="1000" dirty="0">
                  <a:solidFill>
                    <a:srgbClr val="008000"/>
                  </a:solidFill>
                </a:rPr>
                <a:t>3</a:t>
              </a:r>
            </a:p>
            <a:p>
              <a:r>
                <a:rPr lang="zh-TW" altLang="en-US" sz="1000" dirty="0">
                  <a:solidFill>
                    <a:srgbClr val="008000"/>
                  </a:solidFill>
                </a:rPr>
                <a:t>電子學</a:t>
              </a:r>
              <a:r>
                <a:rPr lang="en-US" altLang="zh-TW" sz="1000" dirty="0">
                  <a:solidFill>
                    <a:srgbClr val="008000"/>
                  </a:solidFill>
                </a:rPr>
                <a:t>3</a:t>
              </a:r>
            </a:p>
            <a:p>
              <a:r>
                <a:rPr lang="zh-TW" altLang="en-US" sz="1000" dirty="0">
                  <a:solidFill>
                    <a:srgbClr val="008000"/>
                  </a:solidFill>
                </a:rPr>
                <a:t>電子學實習</a:t>
              </a:r>
              <a:r>
                <a:rPr lang="en-US" altLang="zh-TW" sz="1000" dirty="0">
                  <a:solidFill>
                    <a:srgbClr val="008000"/>
                  </a:solidFill>
                </a:rPr>
                <a:t>1</a:t>
              </a:r>
            </a:p>
            <a:p>
              <a:r>
                <a:rPr lang="zh-TW" altLang="en-US" sz="1000" dirty="0">
                  <a:solidFill>
                    <a:srgbClr val="7030A0"/>
                  </a:solidFill>
                </a:rPr>
                <a:t>植物生理學</a:t>
              </a:r>
              <a:r>
                <a:rPr lang="en-US" altLang="zh-TW" sz="1000" dirty="0">
                  <a:solidFill>
                    <a:srgbClr val="7030A0"/>
                  </a:solidFill>
                </a:rPr>
                <a:t>3</a:t>
              </a:r>
            </a:p>
            <a:p>
              <a:r>
                <a:rPr lang="zh-TW" altLang="en-US" sz="1000" dirty="0">
                  <a:solidFill>
                    <a:srgbClr val="7030A0"/>
                  </a:solidFill>
                </a:rPr>
                <a:t>動物生理學</a:t>
              </a:r>
              <a:r>
                <a:rPr lang="en-US" altLang="zh-TW" sz="1000" dirty="0">
                  <a:solidFill>
                    <a:srgbClr val="7030A0"/>
                  </a:solidFill>
                </a:rPr>
                <a:t>3</a:t>
              </a:r>
            </a:p>
            <a:p>
              <a:r>
                <a:rPr lang="zh-TW" altLang="en-US" sz="1000" dirty="0">
                  <a:solidFill>
                    <a:srgbClr val="FF3300"/>
                  </a:solidFill>
                </a:rPr>
                <a:t>專題研究 上</a:t>
              </a:r>
              <a:r>
                <a:rPr lang="en-US" altLang="zh-TW" sz="1000" dirty="0">
                  <a:solidFill>
                    <a:srgbClr val="FF3300"/>
                  </a:solidFill>
                </a:rPr>
                <a:t>1</a:t>
              </a:r>
            </a:p>
            <a:p>
              <a:r>
                <a:rPr lang="zh-TW" altLang="en-US" sz="1000" dirty="0">
                  <a:solidFill>
                    <a:srgbClr val="FF3300"/>
                  </a:solidFill>
                </a:rPr>
                <a:t>專題研究 下</a:t>
              </a:r>
              <a:r>
                <a:rPr lang="en-US" altLang="zh-TW" sz="1000" dirty="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51" name="矩形: 圓角 50">
              <a:extLst>
                <a:ext uri="{FF2B5EF4-FFF2-40B4-BE49-F238E27FC236}">
                  <a16:creationId xmlns:a16="http://schemas.microsoft.com/office/drawing/2014/main" id="{4587D938-B4BA-4E71-9415-256BBDBBA90D}"/>
                </a:ext>
              </a:extLst>
            </p:cNvPr>
            <p:cNvSpPr/>
            <p:nvPr/>
          </p:nvSpPr>
          <p:spPr>
            <a:xfrm>
              <a:off x="3818753" y="1736479"/>
              <a:ext cx="2360284" cy="3316784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52" name="矩形: 圓角 51">
              <a:extLst>
                <a:ext uri="{FF2B5EF4-FFF2-40B4-BE49-F238E27FC236}">
                  <a16:creationId xmlns:a16="http://schemas.microsoft.com/office/drawing/2014/main" id="{F1C97182-A274-4928-B606-6D50351F66BA}"/>
                </a:ext>
              </a:extLst>
            </p:cNvPr>
            <p:cNvSpPr/>
            <p:nvPr/>
          </p:nvSpPr>
          <p:spPr>
            <a:xfrm>
              <a:off x="3818752" y="1525905"/>
              <a:ext cx="2360284" cy="36680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dirty="0"/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94C84F49-2E98-4F07-8845-F9ABE45D6735}"/>
                </a:ext>
              </a:extLst>
            </p:cNvPr>
            <p:cNvSpPr/>
            <p:nvPr/>
          </p:nvSpPr>
          <p:spPr>
            <a:xfrm>
              <a:off x="3849674" y="1524639"/>
              <a:ext cx="145745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1100" b="1" dirty="0"/>
                <a:t>系定專業必修課程</a:t>
              </a:r>
              <a:r>
                <a:rPr lang="en-US" altLang="zh-TW" sz="1100" b="1" dirty="0"/>
                <a:t>31</a:t>
              </a:r>
              <a:endParaRPr lang="zh-TW" altLang="en-US" sz="1100" b="1" dirty="0"/>
            </a:p>
          </p:txBody>
        </p:sp>
      </p:grpSp>
      <p:grpSp>
        <p:nvGrpSpPr>
          <p:cNvPr id="67" name="群組 66">
            <a:extLst>
              <a:ext uri="{FF2B5EF4-FFF2-40B4-BE49-F238E27FC236}">
                <a16:creationId xmlns:a16="http://schemas.microsoft.com/office/drawing/2014/main" id="{FA4B8233-F80F-4423-86C9-97BFC42F82C4}"/>
              </a:ext>
            </a:extLst>
          </p:cNvPr>
          <p:cNvGrpSpPr/>
          <p:nvPr/>
        </p:nvGrpSpPr>
        <p:grpSpPr>
          <a:xfrm>
            <a:off x="4658979" y="1168971"/>
            <a:ext cx="1441271" cy="3672009"/>
            <a:chOff x="6294128" y="1381254"/>
            <a:chExt cx="2754501" cy="3672009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16783948-C90E-4607-9F9C-ED41E4F4981D}"/>
                </a:ext>
              </a:extLst>
            </p:cNvPr>
            <p:cNvSpPr/>
            <p:nvPr/>
          </p:nvSpPr>
          <p:spPr>
            <a:xfrm>
              <a:off x="6392599" y="2401759"/>
              <a:ext cx="2638012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1000" dirty="0">
                  <a:solidFill>
                    <a:srgbClr val="FF0000"/>
                  </a:solidFill>
                </a:rPr>
                <a:t>電腦程式設計於工程應用</a:t>
              </a:r>
              <a:r>
                <a:rPr lang="en-US" altLang="zh-TW" sz="10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zh-TW" altLang="en-US" sz="1000" dirty="0">
                  <a:solidFill>
                    <a:srgbClr val="FF0000"/>
                  </a:solidFill>
                </a:rPr>
                <a:t>數值分析</a:t>
              </a:r>
              <a:r>
                <a:rPr lang="en-US" altLang="zh-TW" sz="1000" dirty="0">
                  <a:solidFill>
                    <a:srgbClr val="FF0000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FF0000"/>
                  </a:solidFill>
                </a:rPr>
                <a:t>工程統計學</a:t>
              </a:r>
              <a:r>
                <a:rPr lang="en-US" altLang="zh-TW" sz="1000" dirty="0">
                  <a:solidFill>
                    <a:srgbClr val="FF0000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FF0000"/>
                  </a:solidFill>
                </a:rPr>
                <a:t>訊號與系統</a:t>
              </a:r>
              <a:r>
                <a:rPr lang="en-US" altLang="zh-TW" sz="1000" dirty="0">
                  <a:solidFill>
                    <a:srgbClr val="FF0000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FF0000"/>
                  </a:solidFill>
                </a:rPr>
                <a:t>實驗設計與分析</a:t>
              </a:r>
              <a:r>
                <a:rPr lang="en-US" altLang="zh-TW" sz="1000" dirty="0">
                  <a:solidFill>
                    <a:srgbClr val="FF0000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FF0000"/>
                  </a:solidFill>
                </a:rPr>
                <a:t>大數據蒐集與分析</a:t>
              </a:r>
              <a:r>
                <a:rPr lang="en-US" altLang="zh-TW" sz="1000" dirty="0">
                  <a:solidFill>
                    <a:srgbClr val="FF0000"/>
                  </a:solidFill>
                </a:rPr>
                <a:t>(U)3</a:t>
              </a:r>
            </a:p>
            <a:p>
              <a:r>
                <a:rPr lang="en-US" altLang="zh-TW" sz="1000" dirty="0">
                  <a:solidFill>
                    <a:srgbClr val="FF0000"/>
                  </a:solidFill>
                </a:rPr>
                <a:t>Python</a:t>
              </a:r>
              <a:r>
                <a:rPr lang="zh-TW" altLang="en-US" sz="1000" dirty="0">
                  <a:solidFill>
                    <a:srgbClr val="FF0000"/>
                  </a:solidFill>
                </a:rPr>
                <a:t>程式設計與資料分析</a:t>
              </a:r>
              <a:r>
                <a:rPr lang="en-US" altLang="zh-TW" sz="1000" dirty="0">
                  <a:solidFill>
                    <a:srgbClr val="FF0000"/>
                  </a:solidFill>
                </a:rPr>
                <a:t>(U)3</a:t>
              </a:r>
            </a:p>
          </p:txBody>
        </p:sp>
        <p:sp>
          <p:nvSpPr>
            <p:cNvPr id="38" name="矩形: 圓角 37">
              <a:extLst>
                <a:ext uri="{FF2B5EF4-FFF2-40B4-BE49-F238E27FC236}">
                  <a16:creationId xmlns:a16="http://schemas.microsoft.com/office/drawing/2014/main" id="{EBD60E89-C68D-40B1-8018-384AE5E917FA}"/>
                </a:ext>
              </a:extLst>
            </p:cNvPr>
            <p:cNvSpPr/>
            <p:nvPr/>
          </p:nvSpPr>
          <p:spPr>
            <a:xfrm>
              <a:off x="6294128" y="1736479"/>
              <a:ext cx="2736482" cy="331678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54" name="矩形: 圓角 53">
              <a:extLst>
                <a:ext uri="{FF2B5EF4-FFF2-40B4-BE49-F238E27FC236}">
                  <a16:creationId xmlns:a16="http://schemas.microsoft.com/office/drawing/2014/main" id="{9EBE1222-8BEC-440B-84EC-E3C64A347019}"/>
                </a:ext>
              </a:extLst>
            </p:cNvPr>
            <p:cNvSpPr/>
            <p:nvPr/>
          </p:nvSpPr>
          <p:spPr>
            <a:xfrm>
              <a:off x="6312147" y="1381254"/>
              <a:ext cx="2736482" cy="64633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65851592-5410-4AFD-850D-73DD57CAD9A3}"/>
                </a:ext>
              </a:extLst>
            </p:cNvPr>
            <p:cNvSpPr/>
            <p:nvPr/>
          </p:nvSpPr>
          <p:spPr>
            <a:xfrm>
              <a:off x="6601995" y="1479097"/>
              <a:ext cx="2120747" cy="43088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zh-TW" altLang="en-US" sz="1100" b="1" dirty="0">
                  <a:solidFill>
                    <a:srgbClr val="FF0000"/>
                  </a:solidFill>
                </a:rPr>
                <a:t>分析工具</a:t>
              </a:r>
              <a:br>
                <a:rPr lang="zh-TW" altLang="en-US" sz="1100" b="1" dirty="0">
                  <a:solidFill>
                    <a:srgbClr val="FF0000"/>
                  </a:solidFill>
                </a:rPr>
              </a:br>
              <a:r>
                <a:rPr lang="zh-TW" altLang="en-US" sz="1100" b="1" dirty="0">
                  <a:solidFill>
                    <a:srgbClr val="FF0000"/>
                  </a:solidFill>
                </a:rPr>
                <a:t>  基礎數理選修</a:t>
              </a:r>
            </a:p>
          </p:txBody>
        </p:sp>
      </p:grp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95402742-CBD9-4F19-8D03-D1C47D8E24B5}"/>
              </a:ext>
            </a:extLst>
          </p:cNvPr>
          <p:cNvCxnSpPr>
            <a:cxnSpLocks/>
            <a:stCxn id="36" idx="3"/>
            <a:endCxn id="41" idx="1"/>
          </p:cNvCxnSpPr>
          <p:nvPr/>
        </p:nvCxnSpPr>
        <p:spPr>
          <a:xfrm flipV="1">
            <a:off x="949324" y="1842859"/>
            <a:ext cx="268187" cy="71486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單箭頭接點 56">
            <a:extLst>
              <a:ext uri="{FF2B5EF4-FFF2-40B4-BE49-F238E27FC236}">
                <a16:creationId xmlns:a16="http://schemas.microsoft.com/office/drawing/2014/main" id="{9419EE5B-0414-422E-9EDA-E231004A3F8B}"/>
              </a:ext>
            </a:extLst>
          </p:cNvPr>
          <p:cNvCxnSpPr>
            <a:cxnSpLocks/>
            <a:stCxn id="36" idx="3"/>
            <a:endCxn id="46" idx="1"/>
          </p:cNvCxnSpPr>
          <p:nvPr/>
        </p:nvCxnSpPr>
        <p:spPr>
          <a:xfrm>
            <a:off x="949324" y="2557721"/>
            <a:ext cx="299910" cy="132616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>
            <a:extLst>
              <a:ext uri="{FF2B5EF4-FFF2-40B4-BE49-F238E27FC236}">
                <a16:creationId xmlns:a16="http://schemas.microsoft.com/office/drawing/2014/main" id="{97619BA4-2CE4-4155-9E1D-2DAB41FDDA03}"/>
              </a:ext>
            </a:extLst>
          </p:cNvPr>
          <p:cNvCxnSpPr>
            <a:cxnSpLocks/>
            <a:stCxn id="41" idx="3"/>
            <a:endCxn id="51" idx="1"/>
          </p:cNvCxnSpPr>
          <p:nvPr/>
        </p:nvCxnSpPr>
        <p:spPr>
          <a:xfrm>
            <a:off x="2795179" y="1842859"/>
            <a:ext cx="313775" cy="96598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單箭頭接點 58">
            <a:extLst>
              <a:ext uri="{FF2B5EF4-FFF2-40B4-BE49-F238E27FC236}">
                <a16:creationId xmlns:a16="http://schemas.microsoft.com/office/drawing/2014/main" id="{3D9F5B63-AA4E-423A-AF1A-FFE3E7A63FCE}"/>
              </a:ext>
            </a:extLst>
          </p:cNvPr>
          <p:cNvCxnSpPr>
            <a:cxnSpLocks/>
            <a:stCxn id="47" idx="3"/>
            <a:endCxn id="51" idx="1"/>
          </p:cNvCxnSpPr>
          <p:nvPr/>
        </p:nvCxnSpPr>
        <p:spPr>
          <a:xfrm flipV="1">
            <a:off x="2826902" y="2808842"/>
            <a:ext cx="282052" cy="45047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BFD6E17D-B1EC-4D4B-95C3-9210972BF7D9}"/>
              </a:ext>
            </a:extLst>
          </p:cNvPr>
          <p:cNvCxnSpPr>
            <a:cxnSpLocks/>
          </p:cNvCxnSpPr>
          <p:nvPr/>
        </p:nvCxnSpPr>
        <p:spPr>
          <a:xfrm>
            <a:off x="4495418" y="2851195"/>
            <a:ext cx="27223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群組 84">
            <a:extLst>
              <a:ext uri="{FF2B5EF4-FFF2-40B4-BE49-F238E27FC236}">
                <a16:creationId xmlns:a16="http://schemas.microsoft.com/office/drawing/2014/main" id="{3D2BC244-8DE2-4594-8DB4-A6CD6507BB5A}"/>
              </a:ext>
            </a:extLst>
          </p:cNvPr>
          <p:cNvGrpSpPr/>
          <p:nvPr/>
        </p:nvGrpSpPr>
        <p:grpSpPr>
          <a:xfrm>
            <a:off x="6154163" y="108058"/>
            <a:ext cx="3839476" cy="2296770"/>
            <a:chOff x="6154163" y="108058"/>
            <a:chExt cx="3839476" cy="2296770"/>
          </a:xfrm>
        </p:grpSpPr>
        <p:grpSp>
          <p:nvGrpSpPr>
            <p:cNvPr id="79" name="群組 78">
              <a:extLst>
                <a:ext uri="{FF2B5EF4-FFF2-40B4-BE49-F238E27FC236}">
                  <a16:creationId xmlns:a16="http://schemas.microsoft.com/office/drawing/2014/main" id="{DC58A041-89EB-410D-A9A7-6CD82A8CD34A}"/>
                </a:ext>
              </a:extLst>
            </p:cNvPr>
            <p:cNvGrpSpPr/>
            <p:nvPr/>
          </p:nvGrpSpPr>
          <p:grpSpPr>
            <a:xfrm>
              <a:off x="6180588" y="108058"/>
              <a:ext cx="3420612" cy="2296770"/>
              <a:chOff x="2922518" y="514502"/>
              <a:chExt cx="9374880" cy="4906557"/>
            </a:xfrm>
          </p:grpSpPr>
          <p:sp>
            <p:nvSpPr>
              <p:cNvPr id="68" name="矩形: 圓角 67">
                <a:extLst>
                  <a:ext uri="{FF2B5EF4-FFF2-40B4-BE49-F238E27FC236}">
                    <a16:creationId xmlns:a16="http://schemas.microsoft.com/office/drawing/2014/main" id="{ED24B834-2FE3-461C-9AD6-16A389B51017}"/>
                  </a:ext>
                </a:extLst>
              </p:cNvPr>
              <p:cNvSpPr/>
              <p:nvPr/>
            </p:nvSpPr>
            <p:spPr>
              <a:xfrm>
                <a:off x="2922518" y="786721"/>
                <a:ext cx="9374880" cy="4634338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800" dirty="0"/>
              </a:p>
            </p:txBody>
          </p:sp>
          <p:sp>
            <p:nvSpPr>
              <p:cNvPr id="69" name="矩形: 圓角 68">
                <a:extLst>
                  <a:ext uri="{FF2B5EF4-FFF2-40B4-BE49-F238E27FC236}">
                    <a16:creationId xmlns:a16="http://schemas.microsoft.com/office/drawing/2014/main" id="{369259B5-2529-4132-89BE-287FA5C7D537}"/>
                  </a:ext>
                </a:extLst>
              </p:cNvPr>
              <p:cNvSpPr/>
              <p:nvPr/>
            </p:nvSpPr>
            <p:spPr>
              <a:xfrm>
                <a:off x="4288328" y="514502"/>
                <a:ext cx="6332640" cy="611266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500" dirty="0"/>
              </a:p>
            </p:txBody>
          </p:sp>
          <p:cxnSp>
            <p:nvCxnSpPr>
              <p:cNvPr id="74" name="直線接點 73">
                <a:extLst>
                  <a:ext uri="{FF2B5EF4-FFF2-40B4-BE49-F238E27FC236}">
                    <a16:creationId xmlns:a16="http://schemas.microsoft.com/office/drawing/2014/main" id="{92D8E662-AF64-44F2-911F-AE385F370D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2518" y="4315976"/>
                <a:ext cx="9374880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1A7FB398-E249-4EFC-BC3E-6EBC9FEE9C74}"/>
                </a:ext>
              </a:extLst>
            </p:cNvPr>
            <p:cNvSpPr/>
            <p:nvPr/>
          </p:nvSpPr>
          <p:spPr>
            <a:xfrm>
              <a:off x="6678930" y="128287"/>
              <a:ext cx="2310591" cy="246221"/>
            </a:xfrm>
            <a:prstGeom prst="rect">
              <a:avLst/>
            </a:prstGeom>
            <a:ln>
              <a:solidFill>
                <a:srgbClr val="0033CC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1000" b="1" dirty="0">
                  <a:solidFill>
                    <a:srgbClr val="0033CC"/>
                  </a:solidFill>
                </a:rPr>
                <a:t>生物產業機械課群</a:t>
              </a:r>
              <a:r>
                <a:rPr lang="en-US" altLang="zh-TW" sz="1000" b="1" dirty="0">
                  <a:solidFill>
                    <a:srgbClr val="0033CC"/>
                  </a:solidFill>
                </a:rPr>
                <a:t>(</a:t>
              </a:r>
              <a:r>
                <a:rPr lang="zh-TW" altLang="en-US" sz="1000" b="1" dirty="0">
                  <a:solidFill>
                    <a:srgbClr val="0033CC"/>
                  </a:solidFill>
                </a:rPr>
                <a:t>選</a:t>
              </a:r>
              <a:r>
                <a:rPr lang="en-US" altLang="zh-TW" sz="1000" b="1" dirty="0">
                  <a:solidFill>
                    <a:srgbClr val="0033CC"/>
                  </a:solidFill>
                </a:rPr>
                <a:t>21</a:t>
              </a:r>
              <a:r>
                <a:rPr lang="zh-TW" altLang="en-US" sz="1000" b="1" dirty="0">
                  <a:solidFill>
                    <a:srgbClr val="0033CC"/>
                  </a:solidFill>
                </a:rPr>
                <a:t>學分</a:t>
              </a:r>
              <a:r>
                <a:rPr lang="en-US" altLang="zh-TW" sz="1000" b="1" dirty="0">
                  <a:solidFill>
                    <a:srgbClr val="0033CC"/>
                  </a:solidFill>
                </a:rPr>
                <a:t>)</a:t>
              </a:r>
              <a:endParaRPr lang="zh-TW" altLang="en-US" sz="1000" b="1" dirty="0">
                <a:solidFill>
                  <a:srgbClr val="0033CC"/>
                </a:solidFill>
              </a:endParaRPr>
            </a:p>
          </p:txBody>
        </p:sp>
        <p:sp>
          <p:nvSpPr>
            <p:cNvPr id="71" name="矩形 70">
              <a:extLst>
                <a:ext uri="{FF2B5EF4-FFF2-40B4-BE49-F238E27FC236}">
                  <a16:creationId xmlns:a16="http://schemas.microsoft.com/office/drawing/2014/main" id="{F67E42EE-9C12-4AC3-870A-21F72C63717D}"/>
                </a:ext>
              </a:extLst>
            </p:cNvPr>
            <p:cNvSpPr/>
            <p:nvPr/>
          </p:nvSpPr>
          <p:spPr>
            <a:xfrm>
              <a:off x="6154163" y="586536"/>
              <a:ext cx="1005232" cy="13388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900" dirty="0">
                  <a:solidFill>
                    <a:srgbClr val="0033CC"/>
                  </a:solidFill>
                </a:rPr>
                <a:t>動力學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熱傳學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機動學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機械製造</a:t>
              </a:r>
              <a:r>
                <a:rPr lang="en-US" altLang="zh-TW" sz="900" dirty="0">
                  <a:solidFill>
                    <a:srgbClr val="0033CC"/>
                  </a:solidFill>
                </a:rPr>
                <a:t>2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工程材料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機械設計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流體力學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養殖工程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液氣壓工程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</p:txBody>
        </p:sp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B75714AD-1CA9-4643-AC2D-58012FF5FC48}"/>
                </a:ext>
              </a:extLst>
            </p:cNvPr>
            <p:cNvSpPr/>
            <p:nvPr/>
          </p:nvSpPr>
          <p:spPr>
            <a:xfrm>
              <a:off x="6790350" y="590444"/>
              <a:ext cx="1815280" cy="10618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900" dirty="0">
                  <a:solidFill>
                    <a:srgbClr val="0033CC"/>
                  </a:solidFill>
                </a:rPr>
                <a:t>電腦輔助設計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生物生產機械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植物工廠導論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電腦輔助機械製圖</a:t>
              </a:r>
              <a:r>
                <a:rPr lang="en-US" altLang="zh-TW" sz="900" dirty="0">
                  <a:solidFill>
                    <a:srgbClr val="0033CC"/>
                  </a:solidFill>
                </a:rPr>
                <a:t>1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生物生產單元操作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生物生產設施工程</a:t>
              </a:r>
              <a:r>
                <a:rPr lang="en-US" altLang="zh-TW" sz="900" dirty="0">
                  <a:solidFill>
                    <a:srgbClr val="0033CC"/>
                  </a:solidFill>
                </a:rPr>
                <a:t>3</a:t>
              </a:r>
            </a:p>
            <a:p>
              <a:r>
                <a:rPr lang="zh-TW" altLang="en-US" sz="900" dirty="0">
                  <a:solidFill>
                    <a:srgbClr val="0033CC"/>
                  </a:solidFill>
                </a:rPr>
                <a:t>智慧農業之飼養管理技術</a:t>
              </a:r>
              <a:r>
                <a:rPr lang="en-US" altLang="zh-TW" sz="900" dirty="0">
                  <a:solidFill>
                    <a:srgbClr val="0033CC"/>
                  </a:solidFill>
                </a:rPr>
                <a:t>2</a:t>
              </a:r>
            </a:p>
          </p:txBody>
        </p:sp>
        <p:sp>
          <p:nvSpPr>
            <p:cNvPr id="73" name="矩形 72">
              <a:extLst>
                <a:ext uri="{FF2B5EF4-FFF2-40B4-BE49-F238E27FC236}">
                  <a16:creationId xmlns:a16="http://schemas.microsoft.com/office/drawing/2014/main" id="{8770C9BD-7070-44BC-9C3D-87EB04D8C670}"/>
                </a:ext>
              </a:extLst>
            </p:cNvPr>
            <p:cNvSpPr/>
            <p:nvPr/>
          </p:nvSpPr>
          <p:spPr>
            <a:xfrm>
              <a:off x="6157249" y="1935802"/>
              <a:ext cx="38363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900" dirty="0"/>
                <a:t>證照</a:t>
              </a:r>
              <a:r>
                <a:rPr lang="en-US" altLang="zh-TW" sz="900" dirty="0"/>
                <a:t>:</a:t>
              </a:r>
              <a:endParaRPr lang="zh-TW" altLang="en-US" sz="900" dirty="0"/>
            </a:p>
            <a:p>
              <a:r>
                <a:rPr lang="zh-TW" altLang="en-US" sz="900" dirty="0"/>
                <a:t>電腦輔助機械製圖、機械製圖、電腦輔助立體製圖、油、氣壓</a:t>
              </a:r>
            </a:p>
          </p:txBody>
        </p:sp>
        <p:sp>
          <p:nvSpPr>
            <p:cNvPr id="75" name="矩形 74">
              <a:extLst>
                <a:ext uri="{FF2B5EF4-FFF2-40B4-BE49-F238E27FC236}">
                  <a16:creationId xmlns:a16="http://schemas.microsoft.com/office/drawing/2014/main" id="{EE3DF00E-1EEB-46FB-AB41-F1A6F5ED2012}"/>
                </a:ext>
              </a:extLst>
            </p:cNvPr>
            <p:cNvSpPr/>
            <p:nvPr/>
          </p:nvSpPr>
          <p:spPr>
            <a:xfrm>
              <a:off x="8151019" y="581196"/>
              <a:ext cx="1691113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1000" dirty="0">
                  <a:solidFill>
                    <a:srgbClr val="0033CC"/>
                  </a:solidFill>
                </a:rPr>
                <a:t>機器人學</a:t>
              </a:r>
              <a:r>
                <a:rPr lang="en-US" altLang="zh-TW" sz="1000" dirty="0">
                  <a:solidFill>
                    <a:srgbClr val="0033CC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系統工程</a:t>
              </a:r>
              <a:r>
                <a:rPr lang="en-US" altLang="zh-TW" sz="1000" dirty="0">
                  <a:solidFill>
                    <a:srgbClr val="0033CC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人因工程學</a:t>
              </a:r>
              <a:r>
                <a:rPr lang="en-US" altLang="zh-TW" sz="1000" dirty="0">
                  <a:solidFill>
                    <a:srgbClr val="0033CC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電腦輔助分析</a:t>
              </a:r>
              <a:r>
                <a:rPr lang="en-US" altLang="zh-TW" sz="1000" dirty="0">
                  <a:solidFill>
                    <a:srgbClr val="0033CC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農業機械特論</a:t>
              </a:r>
              <a:r>
                <a:rPr lang="en-US" altLang="zh-TW" sz="1000" dirty="0">
                  <a:solidFill>
                    <a:srgbClr val="0033CC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智能溫室工程</a:t>
              </a:r>
              <a:r>
                <a:rPr lang="en-US" altLang="zh-TW" sz="1000" dirty="0">
                  <a:solidFill>
                    <a:srgbClr val="0033CC"/>
                  </a:solidFill>
                </a:rPr>
                <a:t>(U)3</a:t>
              </a:r>
            </a:p>
            <a:p>
              <a:r>
                <a:rPr lang="zh-TW" altLang="en-US" sz="1000" dirty="0">
                  <a:solidFill>
                    <a:srgbClr val="0033CC"/>
                  </a:solidFill>
                </a:rPr>
                <a:t>空間機構基礎原理</a:t>
              </a:r>
              <a:r>
                <a:rPr lang="en-US" altLang="zh-TW" sz="1000" dirty="0">
                  <a:solidFill>
                    <a:srgbClr val="0033CC"/>
                  </a:solidFill>
                </a:rPr>
                <a:t>(U)3</a:t>
              </a:r>
            </a:p>
          </p:txBody>
        </p:sp>
      </p:grp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7EB1A89F-A64B-4CC0-8BA5-03036B2C9EC7}"/>
              </a:ext>
            </a:extLst>
          </p:cNvPr>
          <p:cNvCxnSpPr>
            <a:cxnSpLocks/>
          </p:cNvCxnSpPr>
          <p:nvPr/>
        </p:nvCxnSpPr>
        <p:spPr>
          <a:xfrm>
            <a:off x="6030084" y="1879205"/>
            <a:ext cx="27223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群組 85">
            <a:extLst>
              <a:ext uri="{FF2B5EF4-FFF2-40B4-BE49-F238E27FC236}">
                <a16:creationId xmlns:a16="http://schemas.microsoft.com/office/drawing/2014/main" id="{B62C88AD-1889-45DA-9418-F80DC815C95E}"/>
              </a:ext>
            </a:extLst>
          </p:cNvPr>
          <p:cNvGrpSpPr/>
          <p:nvPr/>
        </p:nvGrpSpPr>
        <p:grpSpPr>
          <a:xfrm>
            <a:off x="6189409" y="2476383"/>
            <a:ext cx="3780334" cy="2295642"/>
            <a:chOff x="6180588" y="58951"/>
            <a:chExt cx="3956555" cy="2345877"/>
          </a:xfrm>
        </p:grpSpPr>
        <p:grpSp>
          <p:nvGrpSpPr>
            <p:cNvPr id="87" name="群組 86">
              <a:extLst>
                <a:ext uri="{FF2B5EF4-FFF2-40B4-BE49-F238E27FC236}">
                  <a16:creationId xmlns:a16="http://schemas.microsoft.com/office/drawing/2014/main" id="{DAB99176-8AF0-4C02-A3F2-AE2F9B0C4E11}"/>
                </a:ext>
              </a:extLst>
            </p:cNvPr>
            <p:cNvGrpSpPr/>
            <p:nvPr/>
          </p:nvGrpSpPr>
          <p:grpSpPr>
            <a:xfrm>
              <a:off x="6180588" y="58951"/>
              <a:ext cx="3763607" cy="2345877"/>
              <a:chOff x="2922518" y="409596"/>
              <a:chExt cx="10314928" cy="5011463"/>
            </a:xfrm>
          </p:grpSpPr>
          <p:sp>
            <p:nvSpPr>
              <p:cNvPr id="93" name="矩形: 圓角 92">
                <a:extLst>
                  <a:ext uri="{FF2B5EF4-FFF2-40B4-BE49-F238E27FC236}">
                    <a16:creationId xmlns:a16="http://schemas.microsoft.com/office/drawing/2014/main" id="{7B8F052F-0948-4980-B179-A570CA8FBA16}"/>
                  </a:ext>
                </a:extLst>
              </p:cNvPr>
              <p:cNvSpPr/>
              <p:nvPr/>
            </p:nvSpPr>
            <p:spPr>
              <a:xfrm>
                <a:off x="2922521" y="786722"/>
                <a:ext cx="10314925" cy="4634337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800" dirty="0"/>
              </a:p>
            </p:txBody>
          </p:sp>
          <p:sp>
            <p:nvSpPr>
              <p:cNvPr id="94" name="矩形: 圓角 93">
                <a:extLst>
                  <a:ext uri="{FF2B5EF4-FFF2-40B4-BE49-F238E27FC236}">
                    <a16:creationId xmlns:a16="http://schemas.microsoft.com/office/drawing/2014/main" id="{B7CBC4D1-DC0B-483C-9FCA-4154727F9611}"/>
                  </a:ext>
                </a:extLst>
              </p:cNvPr>
              <p:cNvSpPr/>
              <p:nvPr/>
            </p:nvSpPr>
            <p:spPr>
              <a:xfrm>
                <a:off x="4560483" y="409596"/>
                <a:ext cx="6332639" cy="692414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500" dirty="0"/>
              </a:p>
            </p:txBody>
          </p:sp>
          <p:cxnSp>
            <p:nvCxnSpPr>
              <p:cNvPr id="95" name="直線接點 94">
                <a:extLst>
                  <a:ext uri="{FF2B5EF4-FFF2-40B4-BE49-F238E27FC236}">
                    <a16:creationId xmlns:a16="http://schemas.microsoft.com/office/drawing/2014/main" id="{8AB08234-DD1B-41CC-90CE-0D76F2A831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2518" y="4315975"/>
                <a:ext cx="1026913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矩形 87">
              <a:extLst>
                <a:ext uri="{FF2B5EF4-FFF2-40B4-BE49-F238E27FC236}">
                  <a16:creationId xmlns:a16="http://schemas.microsoft.com/office/drawing/2014/main" id="{A004BED7-782E-4524-A987-D8E48D4481F7}"/>
                </a:ext>
              </a:extLst>
            </p:cNvPr>
            <p:cNvSpPr/>
            <p:nvPr/>
          </p:nvSpPr>
          <p:spPr>
            <a:xfrm>
              <a:off x="6778232" y="90187"/>
              <a:ext cx="2287147" cy="251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1000" b="1" dirty="0"/>
                <a:t>生物產業控制課群</a:t>
              </a:r>
              <a:r>
                <a:rPr lang="en-US" altLang="zh-TW" sz="1000" b="1" dirty="0"/>
                <a:t>(</a:t>
              </a:r>
              <a:r>
                <a:rPr lang="zh-TW" altLang="en-US" sz="1000" b="1" dirty="0"/>
                <a:t>選</a:t>
              </a:r>
              <a:r>
                <a:rPr lang="en-US" altLang="zh-TW" sz="1000" b="1" dirty="0"/>
                <a:t>21</a:t>
              </a:r>
              <a:r>
                <a:rPr lang="zh-TW" altLang="en-US" sz="1000" b="1" dirty="0"/>
                <a:t>學分</a:t>
              </a:r>
              <a:r>
                <a:rPr lang="en-US" altLang="zh-TW" sz="1000" b="1" dirty="0"/>
                <a:t>)</a:t>
              </a:r>
            </a:p>
          </p:txBody>
        </p:sp>
        <p:sp>
          <p:nvSpPr>
            <p:cNvPr id="90" name="矩形 89">
              <a:extLst>
                <a:ext uri="{FF2B5EF4-FFF2-40B4-BE49-F238E27FC236}">
                  <a16:creationId xmlns:a16="http://schemas.microsoft.com/office/drawing/2014/main" id="{63B753F6-0526-4397-A42E-1E2FE6C0B45D}"/>
                </a:ext>
              </a:extLst>
            </p:cNvPr>
            <p:cNvSpPr/>
            <p:nvPr/>
          </p:nvSpPr>
          <p:spPr>
            <a:xfrm>
              <a:off x="6246802" y="414917"/>
              <a:ext cx="1947499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900" dirty="0"/>
                <a:t>機電整合</a:t>
              </a:r>
              <a:r>
                <a:rPr lang="en-US" altLang="zh-TW" sz="900" dirty="0"/>
                <a:t>2</a:t>
              </a:r>
            </a:p>
            <a:p>
              <a:r>
                <a:rPr lang="zh-TW" altLang="en-US" sz="900" dirty="0"/>
                <a:t>機電整合實習</a:t>
              </a:r>
              <a:r>
                <a:rPr lang="en-US" altLang="zh-TW" sz="900" dirty="0"/>
                <a:t>1</a:t>
              </a:r>
            </a:p>
            <a:p>
              <a:r>
                <a:rPr lang="zh-TW" altLang="en-US" sz="900" dirty="0"/>
                <a:t>數位電子學</a:t>
              </a:r>
              <a:r>
                <a:rPr lang="en-US" altLang="zh-TW" sz="900" dirty="0"/>
                <a:t>3</a:t>
              </a:r>
            </a:p>
            <a:p>
              <a:r>
                <a:rPr lang="zh-TW" altLang="en-US" sz="900" dirty="0"/>
                <a:t>圖控式程式語言</a:t>
              </a:r>
              <a:r>
                <a:rPr lang="en-US" altLang="zh-TW" sz="900" dirty="0"/>
                <a:t>3</a:t>
              </a:r>
            </a:p>
            <a:p>
              <a:r>
                <a:rPr lang="zh-TW" altLang="en-US" sz="900" dirty="0"/>
                <a:t>物聯網智慧應用</a:t>
              </a:r>
              <a:r>
                <a:rPr lang="en-US" altLang="zh-TW" sz="900" dirty="0"/>
                <a:t>3</a:t>
              </a:r>
            </a:p>
            <a:p>
              <a:r>
                <a:rPr lang="zh-TW" altLang="en-US" sz="900" dirty="0"/>
                <a:t>感測器原理與應用</a:t>
              </a:r>
              <a:r>
                <a:rPr lang="en-US" altLang="zh-TW" sz="900" dirty="0"/>
                <a:t>3</a:t>
              </a:r>
            </a:p>
            <a:p>
              <a:r>
                <a:rPr lang="zh-TW" altLang="en-US" sz="900" dirty="0"/>
                <a:t>電腦網路技術與應用</a:t>
              </a:r>
              <a:r>
                <a:rPr lang="en-US" altLang="zh-TW" sz="900" dirty="0"/>
                <a:t>2</a:t>
              </a:r>
            </a:p>
            <a:p>
              <a:r>
                <a:rPr lang="zh-TW" altLang="en-US" sz="900" dirty="0"/>
                <a:t>基礎機電技術及實習</a:t>
              </a:r>
              <a:r>
                <a:rPr lang="en-US" altLang="zh-TW" sz="900" dirty="0"/>
                <a:t>2</a:t>
              </a:r>
            </a:p>
            <a:p>
              <a:r>
                <a:rPr lang="zh-TW" altLang="en-US" sz="900" dirty="0"/>
                <a:t>微處理機原理與應用</a:t>
              </a:r>
              <a:r>
                <a:rPr lang="en-US" altLang="zh-TW" sz="900" dirty="0"/>
                <a:t>3</a:t>
              </a:r>
            </a:p>
            <a:p>
              <a:r>
                <a:rPr lang="zh-TW" altLang="en-US" sz="900" dirty="0"/>
                <a:t>旋翼機系統建置與操作實務</a:t>
              </a:r>
              <a:r>
                <a:rPr lang="en-US" altLang="zh-TW" sz="900" dirty="0"/>
                <a:t>2</a:t>
              </a:r>
            </a:p>
          </p:txBody>
        </p:sp>
        <p:sp>
          <p:nvSpPr>
            <p:cNvPr id="91" name="矩形 90">
              <a:extLst>
                <a:ext uri="{FF2B5EF4-FFF2-40B4-BE49-F238E27FC236}">
                  <a16:creationId xmlns:a16="http://schemas.microsoft.com/office/drawing/2014/main" id="{0979F3FB-6B8F-4271-A9EF-4CFC2A352486}"/>
                </a:ext>
              </a:extLst>
            </p:cNvPr>
            <p:cNvSpPr/>
            <p:nvPr/>
          </p:nvSpPr>
          <p:spPr>
            <a:xfrm>
              <a:off x="6241470" y="1943928"/>
              <a:ext cx="38363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900" dirty="0"/>
                <a:t>證照</a:t>
              </a:r>
              <a:r>
                <a:rPr lang="en-US" altLang="zh-TW" sz="900" dirty="0"/>
                <a:t>:</a:t>
              </a:r>
              <a:endParaRPr lang="zh-TW" altLang="en-US" sz="900" dirty="0"/>
            </a:p>
            <a:p>
              <a:r>
                <a:rPr lang="zh-TW" altLang="en-US" sz="900" dirty="0"/>
                <a:t>電腦輔助機械製圖、機械製圖、電腦輔助立體製圖、油、氣壓</a:t>
              </a:r>
            </a:p>
          </p:txBody>
        </p:sp>
        <p:sp>
          <p:nvSpPr>
            <p:cNvPr id="92" name="矩形 91">
              <a:extLst>
                <a:ext uri="{FF2B5EF4-FFF2-40B4-BE49-F238E27FC236}">
                  <a16:creationId xmlns:a16="http://schemas.microsoft.com/office/drawing/2014/main" id="{B6D34A96-7EB7-4E7E-ADF4-C69E6CA69A89}"/>
                </a:ext>
              </a:extLst>
            </p:cNvPr>
            <p:cNvSpPr/>
            <p:nvPr/>
          </p:nvSpPr>
          <p:spPr>
            <a:xfrm>
              <a:off x="7909901" y="420279"/>
              <a:ext cx="2227242" cy="13681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900" dirty="0"/>
                <a:t>自動控制</a:t>
              </a:r>
              <a:r>
                <a:rPr lang="en-US" altLang="zh-TW" sz="900" dirty="0"/>
                <a:t>(U)3</a:t>
              </a:r>
            </a:p>
            <a:p>
              <a:r>
                <a:rPr lang="zh-TW" altLang="en-US" sz="900" dirty="0"/>
                <a:t>影像處理</a:t>
              </a:r>
              <a:r>
                <a:rPr lang="en-US" altLang="zh-TW" sz="900" dirty="0"/>
                <a:t>(U)3</a:t>
              </a:r>
            </a:p>
            <a:p>
              <a:r>
                <a:rPr lang="zh-TW" altLang="en-US" sz="900" dirty="0"/>
                <a:t>量測與儀表</a:t>
              </a:r>
              <a:r>
                <a:rPr lang="en-US" altLang="zh-TW" sz="900" dirty="0"/>
                <a:t>(U)3</a:t>
              </a:r>
            </a:p>
            <a:p>
              <a:r>
                <a:rPr lang="zh-TW" altLang="en-US" sz="900" dirty="0"/>
                <a:t>智慧型控制</a:t>
              </a:r>
              <a:r>
                <a:rPr lang="en-US" altLang="zh-TW" sz="900" dirty="0"/>
                <a:t>(U)3</a:t>
              </a:r>
            </a:p>
            <a:p>
              <a:r>
                <a:rPr lang="zh-TW" altLang="en-US" sz="900" dirty="0"/>
                <a:t>工業電動機控制技術</a:t>
              </a:r>
              <a:r>
                <a:rPr lang="en-US" altLang="zh-TW" sz="900" dirty="0"/>
                <a:t>(U)3</a:t>
              </a:r>
            </a:p>
            <a:p>
              <a:r>
                <a:rPr lang="zh-TW" altLang="en-US" sz="900" dirty="0"/>
                <a:t>行動裝置程式設計實務</a:t>
              </a:r>
              <a:r>
                <a:rPr lang="en-US" altLang="zh-TW" sz="900" dirty="0"/>
                <a:t>(U)3</a:t>
              </a:r>
            </a:p>
            <a:p>
              <a:r>
                <a:rPr lang="zh-TW" altLang="en-US" sz="900" dirty="0"/>
                <a:t>可程式控制器原理與應用</a:t>
              </a:r>
              <a:r>
                <a:rPr lang="en-US" altLang="zh-TW" sz="900" dirty="0"/>
                <a:t>(U)3</a:t>
              </a:r>
            </a:p>
            <a:p>
              <a:r>
                <a:rPr lang="zh-TW" altLang="en-US" sz="900" dirty="0"/>
                <a:t>機器學習在生物產業的應用</a:t>
              </a:r>
              <a:r>
                <a:rPr lang="en-US" altLang="zh-TW" sz="900" dirty="0"/>
                <a:t>(U)3</a:t>
              </a:r>
            </a:p>
            <a:p>
              <a:r>
                <a:rPr lang="zh-TW" altLang="en-US" sz="900" dirty="0"/>
                <a:t>深度學習及其在生物產業的應用</a:t>
              </a:r>
              <a:r>
                <a:rPr lang="en-US" altLang="zh-TW" sz="900" dirty="0"/>
                <a:t>(U)3</a:t>
              </a:r>
            </a:p>
          </p:txBody>
        </p:sp>
      </p:grpSp>
      <p:cxnSp>
        <p:nvCxnSpPr>
          <p:cNvPr id="61" name="直線單箭頭接點 60">
            <a:extLst>
              <a:ext uri="{FF2B5EF4-FFF2-40B4-BE49-F238E27FC236}">
                <a16:creationId xmlns:a16="http://schemas.microsoft.com/office/drawing/2014/main" id="{57D0C86C-8AF4-4770-B2D6-099618EF5058}"/>
              </a:ext>
            </a:extLst>
          </p:cNvPr>
          <p:cNvCxnSpPr>
            <a:cxnSpLocks/>
          </p:cNvCxnSpPr>
          <p:nvPr/>
        </p:nvCxnSpPr>
        <p:spPr>
          <a:xfrm>
            <a:off x="6044470" y="3408551"/>
            <a:ext cx="27223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群組 97">
            <a:extLst>
              <a:ext uri="{FF2B5EF4-FFF2-40B4-BE49-F238E27FC236}">
                <a16:creationId xmlns:a16="http://schemas.microsoft.com/office/drawing/2014/main" id="{762FEC54-13E8-4267-B2A3-128295DA0BF8}"/>
              </a:ext>
            </a:extLst>
          </p:cNvPr>
          <p:cNvGrpSpPr/>
          <p:nvPr/>
        </p:nvGrpSpPr>
        <p:grpSpPr>
          <a:xfrm>
            <a:off x="6180588" y="4840980"/>
            <a:ext cx="3420612" cy="1597919"/>
            <a:chOff x="2922518" y="346153"/>
            <a:chExt cx="10450437" cy="5074906"/>
          </a:xfrm>
        </p:grpSpPr>
        <p:sp>
          <p:nvSpPr>
            <p:cNvPr id="103" name="矩形: 圓角 102">
              <a:extLst>
                <a:ext uri="{FF2B5EF4-FFF2-40B4-BE49-F238E27FC236}">
                  <a16:creationId xmlns:a16="http://schemas.microsoft.com/office/drawing/2014/main" id="{EBC8A59F-3863-4DA8-977E-7BB9718341E7}"/>
                </a:ext>
              </a:extLst>
            </p:cNvPr>
            <p:cNvSpPr/>
            <p:nvPr/>
          </p:nvSpPr>
          <p:spPr>
            <a:xfrm>
              <a:off x="2922518" y="786721"/>
              <a:ext cx="10450437" cy="463433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800" dirty="0"/>
            </a:p>
          </p:txBody>
        </p:sp>
        <p:sp>
          <p:nvSpPr>
            <p:cNvPr id="104" name="矩形: 圓角 103">
              <a:extLst>
                <a:ext uri="{FF2B5EF4-FFF2-40B4-BE49-F238E27FC236}">
                  <a16:creationId xmlns:a16="http://schemas.microsoft.com/office/drawing/2014/main" id="{94E60031-AE5C-4837-96B8-0E38D08DB8ED}"/>
                </a:ext>
              </a:extLst>
            </p:cNvPr>
            <p:cNvSpPr/>
            <p:nvPr/>
          </p:nvSpPr>
          <p:spPr>
            <a:xfrm>
              <a:off x="4981414" y="346153"/>
              <a:ext cx="6332639" cy="75581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500" dirty="0"/>
            </a:p>
          </p:txBody>
        </p:sp>
      </p:grpSp>
      <p:sp>
        <p:nvSpPr>
          <p:cNvPr id="99" name="矩形 98">
            <a:extLst>
              <a:ext uri="{FF2B5EF4-FFF2-40B4-BE49-F238E27FC236}">
                <a16:creationId xmlns:a16="http://schemas.microsoft.com/office/drawing/2014/main" id="{820087E1-70D4-4A74-8606-9B3712A26951}"/>
              </a:ext>
            </a:extLst>
          </p:cNvPr>
          <p:cNvSpPr/>
          <p:nvPr/>
        </p:nvSpPr>
        <p:spPr>
          <a:xfrm>
            <a:off x="6823757" y="4841969"/>
            <a:ext cx="208879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000" b="1" dirty="0">
                <a:solidFill>
                  <a:srgbClr val="7030A0"/>
                </a:solidFill>
              </a:rPr>
              <a:t>生物醫學應用課群</a:t>
            </a:r>
            <a:r>
              <a:rPr lang="en-US" altLang="zh-TW" sz="1000" b="1" dirty="0">
                <a:solidFill>
                  <a:srgbClr val="7030A0"/>
                </a:solidFill>
              </a:rPr>
              <a:t>(</a:t>
            </a:r>
            <a:r>
              <a:rPr lang="zh-TW" altLang="en-US" sz="1000" b="1" dirty="0">
                <a:solidFill>
                  <a:srgbClr val="7030A0"/>
                </a:solidFill>
              </a:rPr>
              <a:t>選</a:t>
            </a:r>
            <a:r>
              <a:rPr lang="en-US" altLang="zh-TW" sz="1000" b="1" dirty="0">
                <a:solidFill>
                  <a:srgbClr val="7030A0"/>
                </a:solidFill>
              </a:rPr>
              <a:t>21</a:t>
            </a:r>
            <a:r>
              <a:rPr lang="zh-TW" altLang="en-US" sz="1000" b="1" dirty="0">
                <a:solidFill>
                  <a:srgbClr val="7030A0"/>
                </a:solidFill>
              </a:rPr>
              <a:t>學分</a:t>
            </a:r>
            <a:r>
              <a:rPr lang="en-US" altLang="zh-TW" sz="1000" b="1" dirty="0">
                <a:solidFill>
                  <a:srgbClr val="7030A0"/>
                </a:solidFill>
              </a:rPr>
              <a:t>)</a:t>
            </a:r>
            <a:endParaRPr lang="zh-TW" altLang="en-US" sz="1000" b="1" dirty="0">
              <a:solidFill>
                <a:srgbClr val="7030A0"/>
              </a:solidFill>
            </a:endParaRPr>
          </a:p>
        </p:txBody>
      </p:sp>
      <p:sp>
        <p:nvSpPr>
          <p:cNvPr id="102" name="矩形 101">
            <a:extLst>
              <a:ext uri="{FF2B5EF4-FFF2-40B4-BE49-F238E27FC236}">
                <a16:creationId xmlns:a16="http://schemas.microsoft.com/office/drawing/2014/main" id="{36740F8A-4273-4D0B-AB9B-CFF5890752F5}"/>
              </a:ext>
            </a:extLst>
          </p:cNvPr>
          <p:cNvSpPr/>
          <p:nvPr/>
        </p:nvSpPr>
        <p:spPr>
          <a:xfrm>
            <a:off x="7947904" y="5152944"/>
            <a:ext cx="216186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900" dirty="0">
                <a:solidFill>
                  <a:srgbClr val="7030A0"/>
                </a:solidFill>
              </a:rPr>
              <a:t>生醫材料</a:t>
            </a:r>
            <a:r>
              <a:rPr lang="en-US" altLang="zh-TW" sz="900" dirty="0">
                <a:solidFill>
                  <a:srgbClr val="7030A0"/>
                </a:solidFill>
              </a:rPr>
              <a:t>(U)3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神經生理學</a:t>
            </a:r>
            <a:r>
              <a:rPr lang="en-US" altLang="zh-TW" sz="900" dirty="0">
                <a:solidFill>
                  <a:srgbClr val="7030A0"/>
                </a:solidFill>
              </a:rPr>
              <a:t>(U)3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生物資訊學</a:t>
            </a:r>
            <a:r>
              <a:rPr lang="en-US" altLang="zh-TW" sz="900" dirty="0">
                <a:solidFill>
                  <a:srgbClr val="7030A0"/>
                </a:solidFill>
              </a:rPr>
              <a:t>(U)3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生物光電技術</a:t>
            </a:r>
            <a:r>
              <a:rPr lang="en-US" altLang="zh-TW" sz="900" dirty="0">
                <a:solidFill>
                  <a:srgbClr val="7030A0"/>
                </a:solidFill>
              </a:rPr>
              <a:t>(U)3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應用生物物理</a:t>
            </a:r>
            <a:r>
              <a:rPr lang="en-US" altLang="zh-TW" sz="900" dirty="0">
                <a:solidFill>
                  <a:srgbClr val="7030A0"/>
                </a:solidFill>
              </a:rPr>
              <a:t>(U)3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生醫材料表面性質</a:t>
            </a:r>
            <a:r>
              <a:rPr lang="en-US" altLang="zh-TW" sz="900" dirty="0">
                <a:solidFill>
                  <a:srgbClr val="7030A0"/>
                </a:solidFill>
              </a:rPr>
              <a:t>(U)3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訊號與神經科學導論</a:t>
            </a:r>
            <a:r>
              <a:rPr lang="en-US" altLang="zh-TW" sz="900" dirty="0">
                <a:solidFill>
                  <a:srgbClr val="7030A0"/>
                </a:solidFill>
              </a:rPr>
              <a:t>(U)3</a:t>
            </a:r>
          </a:p>
        </p:txBody>
      </p:sp>
      <p:sp>
        <p:nvSpPr>
          <p:cNvPr id="106" name="矩形 105">
            <a:extLst>
              <a:ext uri="{FF2B5EF4-FFF2-40B4-BE49-F238E27FC236}">
                <a16:creationId xmlns:a16="http://schemas.microsoft.com/office/drawing/2014/main" id="{011FC028-EB82-4DFC-81B6-CC2733247F38}"/>
              </a:ext>
            </a:extLst>
          </p:cNvPr>
          <p:cNvSpPr/>
          <p:nvPr/>
        </p:nvSpPr>
        <p:spPr>
          <a:xfrm>
            <a:off x="6316705" y="5190361"/>
            <a:ext cx="216186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900" dirty="0">
                <a:solidFill>
                  <a:srgbClr val="7030A0"/>
                </a:solidFill>
              </a:rPr>
              <a:t>生物化學</a:t>
            </a:r>
            <a:r>
              <a:rPr lang="en-US" altLang="zh-TW" sz="900" dirty="0">
                <a:solidFill>
                  <a:srgbClr val="7030A0"/>
                </a:solidFill>
              </a:rPr>
              <a:t>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實驗生物學</a:t>
            </a:r>
            <a:r>
              <a:rPr lang="en-US" altLang="zh-TW" sz="900" dirty="0">
                <a:solidFill>
                  <a:srgbClr val="7030A0"/>
                </a:solidFill>
              </a:rPr>
              <a:t>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人體解剖學</a:t>
            </a:r>
            <a:r>
              <a:rPr lang="en-US" altLang="zh-TW" sz="900" dirty="0">
                <a:solidFill>
                  <a:srgbClr val="7030A0"/>
                </a:solidFill>
              </a:rPr>
              <a:t>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生命科學概論</a:t>
            </a:r>
            <a:r>
              <a:rPr lang="en-US" altLang="zh-TW" sz="900" dirty="0">
                <a:solidFill>
                  <a:srgbClr val="7030A0"/>
                </a:solidFill>
              </a:rPr>
              <a:t>2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生物技術概論</a:t>
            </a:r>
            <a:r>
              <a:rPr lang="en-US" altLang="zh-TW" sz="900" dirty="0">
                <a:solidFill>
                  <a:srgbClr val="7030A0"/>
                </a:solidFill>
              </a:rPr>
              <a:t>2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生醫工程概論</a:t>
            </a:r>
            <a:r>
              <a:rPr lang="en-US" altLang="zh-TW" sz="900" dirty="0">
                <a:solidFill>
                  <a:srgbClr val="7030A0"/>
                </a:solidFill>
              </a:rPr>
              <a:t>3</a:t>
            </a:r>
          </a:p>
          <a:p>
            <a:r>
              <a:rPr lang="zh-TW" altLang="en-US" sz="900" dirty="0">
                <a:solidFill>
                  <a:srgbClr val="7030A0"/>
                </a:solidFill>
              </a:rPr>
              <a:t>實驗動物模式應用</a:t>
            </a:r>
            <a:r>
              <a:rPr lang="en-US" altLang="zh-TW" sz="900" dirty="0">
                <a:solidFill>
                  <a:srgbClr val="7030A0"/>
                </a:solidFill>
              </a:rPr>
              <a:t>3</a:t>
            </a:r>
          </a:p>
        </p:txBody>
      </p:sp>
      <p:cxnSp>
        <p:nvCxnSpPr>
          <p:cNvPr id="62" name="直線單箭頭接點 61">
            <a:extLst>
              <a:ext uri="{FF2B5EF4-FFF2-40B4-BE49-F238E27FC236}">
                <a16:creationId xmlns:a16="http://schemas.microsoft.com/office/drawing/2014/main" id="{10EC9093-CAA7-492A-BA67-B45187988FE5}"/>
              </a:ext>
            </a:extLst>
          </p:cNvPr>
          <p:cNvCxnSpPr>
            <a:cxnSpLocks/>
          </p:cNvCxnSpPr>
          <p:nvPr/>
        </p:nvCxnSpPr>
        <p:spPr>
          <a:xfrm>
            <a:off x="6030084" y="4674466"/>
            <a:ext cx="272235" cy="42389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群組 108">
            <a:extLst>
              <a:ext uri="{FF2B5EF4-FFF2-40B4-BE49-F238E27FC236}">
                <a16:creationId xmlns:a16="http://schemas.microsoft.com/office/drawing/2014/main" id="{DDAA1A3B-5017-4171-85B1-9ACDCA5FEC86}"/>
              </a:ext>
            </a:extLst>
          </p:cNvPr>
          <p:cNvGrpSpPr/>
          <p:nvPr/>
        </p:nvGrpSpPr>
        <p:grpSpPr>
          <a:xfrm>
            <a:off x="10071190" y="385949"/>
            <a:ext cx="2120810" cy="3004659"/>
            <a:chOff x="126384" y="1107926"/>
            <a:chExt cx="4772467" cy="6537310"/>
          </a:xfrm>
        </p:grpSpPr>
        <p:sp>
          <p:nvSpPr>
            <p:cNvPr id="110" name="矩形: 圓角 109">
              <a:extLst>
                <a:ext uri="{FF2B5EF4-FFF2-40B4-BE49-F238E27FC236}">
                  <a16:creationId xmlns:a16="http://schemas.microsoft.com/office/drawing/2014/main" id="{5DF0D682-72A5-461F-99D1-B07CC849DB3B}"/>
                </a:ext>
              </a:extLst>
            </p:cNvPr>
            <p:cNvSpPr/>
            <p:nvPr/>
          </p:nvSpPr>
          <p:spPr>
            <a:xfrm>
              <a:off x="126384" y="1107926"/>
              <a:ext cx="4571999" cy="240287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800" dirty="0"/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610427B9-FB0D-4505-98B1-4BB183896AB9}"/>
                </a:ext>
              </a:extLst>
            </p:cNvPr>
            <p:cNvSpPr/>
            <p:nvPr/>
          </p:nvSpPr>
          <p:spPr>
            <a:xfrm>
              <a:off x="326852" y="4996455"/>
              <a:ext cx="4571999" cy="264878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zh-TW" altLang="en-US" sz="800" dirty="0"/>
                <a:t>升學</a:t>
              </a:r>
              <a:r>
                <a:rPr lang="en-US" altLang="zh-TW" sz="800" dirty="0"/>
                <a:t>:</a:t>
              </a:r>
            </a:p>
            <a:p>
              <a:r>
                <a:rPr lang="en-US" altLang="zh-TW" sz="800" dirty="0"/>
                <a:t>        </a:t>
              </a:r>
              <a:r>
                <a:rPr lang="zh-TW" altLang="en-US" sz="800" dirty="0"/>
                <a:t>機械</a:t>
              </a:r>
              <a:r>
                <a:rPr lang="en-US" altLang="zh-TW" sz="800" dirty="0"/>
                <a:t>/</a:t>
              </a:r>
              <a:r>
                <a:rPr lang="zh-TW" altLang="en-US" sz="800" dirty="0"/>
                <a:t>機電</a:t>
              </a:r>
              <a:r>
                <a:rPr lang="en-US" altLang="zh-TW" sz="800" dirty="0"/>
                <a:t>/</a:t>
              </a:r>
              <a:r>
                <a:rPr lang="zh-TW" altLang="en-US" sz="800" dirty="0"/>
                <a:t>電機</a:t>
              </a:r>
              <a:r>
                <a:rPr lang="en-US" altLang="zh-TW" sz="800" dirty="0"/>
                <a:t>/</a:t>
              </a:r>
              <a:r>
                <a:rPr lang="zh-TW" altLang="en-US" sz="800" dirty="0"/>
                <a:t>工程科學領域    </a:t>
              </a:r>
            </a:p>
            <a:p>
              <a:r>
                <a:rPr lang="zh-TW" altLang="en-US" sz="800" dirty="0"/>
                <a:t>就業</a:t>
              </a:r>
              <a:r>
                <a:rPr lang="en-US" altLang="zh-TW" sz="800" dirty="0"/>
                <a:t>:</a:t>
              </a:r>
            </a:p>
            <a:p>
              <a:r>
                <a:rPr lang="en-US" altLang="zh-TW" sz="800" dirty="0"/>
                <a:t>         </a:t>
              </a:r>
              <a:r>
                <a:rPr lang="zh-TW" altLang="en-US" sz="800" dirty="0"/>
                <a:t>機械工程產業研發技術人員</a:t>
              </a:r>
            </a:p>
            <a:p>
              <a:r>
                <a:rPr lang="zh-TW" altLang="en-US" sz="800" dirty="0"/>
                <a:t>         電機電子資訊工程產業研發技術人員</a:t>
              </a:r>
            </a:p>
            <a:p>
              <a:r>
                <a:rPr lang="zh-TW" altLang="en-US" sz="800" dirty="0"/>
                <a:t>公職</a:t>
              </a:r>
              <a:r>
                <a:rPr lang="en-US" altLang="zh-TW" sz="800" dirty="0"/>
                <a:t>:</a:t>
              </a:r>
            </a:p>
            <a:p>
              <a:r>
                <a:rPr lang="en-US" altLang="zh-TW" sz="800" dirty="0"/>
                <a:t>         </a:t>
              </a:r>
              <a:r>
                <a:rPr lang="zh-TW" altLang="en-US" sz="800" dirty="0"/>
                <a:t>高普考機械工程</a:t>
              </a:r>
            </a:p>
            <a:p>
              <a:r>
                <a:rPr lang="zh-TW" altLang="en-US" sz="800" dirty="0"/>
                <a:t>         初等考電子工程</a:t>
              </a:r>
            </a:p>
            <a:p>
              <a:r>
                <a:rPr lang="zh-TW" altLang="en-US" sz="800" dirty="0"/>
                <a:t>         特考</a:t>
              </a:r>
              <a:r>
                <a:rPr lang="en-US" altLang="zh-TW" sz="800" dirty="0"/>
                <a:t>(</a:t>
              </a:r>
              <a:r>
                <a:rPr lang="zh-TW" altLang="en-US" sz="800" dirty="0"/>
                <a:t>台電、台鐵、自來水公司</a:t>
              </a:r>
              <a:r>
                <a:rPr lang="en-US" altLang="zh-TW" sz="800" dirty="0"/>
                <a:t>)</a:t>
              </a:r>
              <a:endParaRPr lang="zh-TW" altLang="en-US" sz="800" dirty="0"/>
            </a:p>
          </p:txBody>
        </p:sp>
      </p:grpSp>
      <p:grpSp>
        <p:nvGrpSpPr>
          <p:cNvPr id="112" name="群組 111">
            <a:extLst>
              <a:ext uri="{FF2B5EF4-FFF2-40B4-BE49-F238E27FC236}">
                <a16:creationId xmlns:a16="http://schemas.microsoft.com/office/drawing/2014/main" id="{3CA379E8-E19C-4EEF-8918-85B8B447D662}"/>
              </a:ext>
            </a:extLst>
          </p:cNvPr>
          <p:cNvGrpSpPr/>
          <p:nvPr/>
        </p:nvGrpSpPr>
        <p:grpSpPr>
          <a:xfrm>
            <a:off x="10090368" y="424624"/>
            <a:ext cx="2025300" cy="2942030"/>
            <a:chOff x="4952198" y="-3994356"/>
            <a:chExt cx="4065419" cy="7931089"/>
          </a:xfrm>
        </p:grpSpPr>
        <p:sp>
          <p:nvSpPr>
            <p:cNvPr id="113" name="矩形: 圓角 112">
              <a:extLst>
                <a:ext uri="{FF2B5EF4-FFF2-40B4-BE49-F238E27FC236}">
                  <a16:creationId xmlns:a16="http://schemas.microsoft.com/office/drawing/2014/main" id="{792209C8-93E5-4A11-AAFD-618B1D33BA66}"/>
                </a:ext>
              </a:extLst>
            </p:cNvPr>
            <p:cNvSpPr/>
            <p:nvPr/>
          </p:nvSpPr>
          <p:spPr>
            <a:xfrm>
              <a:off x="4952198" y="689273"/>
              <a:ext cx="4065419" cy="3247460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800" dirty="0"/>
            </a:p>
          </p:txBody>
        </p:sp>
        <p:sp>
          <p:nvSpPr>
            <p:cNvPr id="114" name="矩形 113">
              <a:extLst>
                <a:ext uri="{FF2B5EF4-FFF2-40B4-BE49-F238E27FC236}">
                  <a16:creationId xmlns:a16="http://schemas.microsoft.com/office/drawing/2014/main" id="{F82681F6-37DA-4C45-A26F-D8FF2E0EC6B5}"/>
                </a:ext>
              </a:extLst>
            </p:cNvPr>
            <p:cNvSpPr/>
            <p:nvPr/>
          </p:nvSpPr>
          <p:spPr>
            <a:xfrm>
              <a:off x="4972791" y="-3994356"/>
              <a:ext cx="3623910" cy="29039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800" dirty="0"/>
                <a:t> 升學</a:t>
              </a:r>
              <a:r>
                <a:rPr lang="en-US" altLang="zh-TW" sz="800" dirty="0"/>
                <a:t>:</a:t>
              </a:r>
            </a:p>
            <a:p>
              <a:r>
                <a:rPr lang="en-US" altLang="zh-TW" sz="800" dirty="0"/>
                <a:t>        </a:t>
              </a:r>
              <a:r>
                <a:rPr lang="zh-TW" altLang="en-US" sz="800" dirty="0"/>
                <a:t>機械</a:t>
              </a:r>
              <a:r>
                <a:rPr lang="en-US" altLang="zh-TW" sz="800" dirty="0"/>
                <a:t>/</a:t>
              </a:r>
              <a:r>
                <a:rPr lang="zh-TW" altLang="en-US" sz="800" dirty="0"/>
                <a:t>機電</a:t>
              </a:r>
              <a:r>
                <a:rPr lang="en-US" altLang="zh-TW" sz="800" dirty="0"/>
                <a:t>/</a:t>
              </a:r>
              <a:r>
                <a:rPr lang="zh-TW" altLang="en-US" sz="800" dirty="0"/>
                <a:t>電機</a:t>
              </a:r>
              <a:r>
                <a:rPr lang="en-US" altLang="zh-TW" sz="800" dirty="0"/>
                <a:t>/</a:t>
              </a:r>
              <a:r>
                <a:rPr lang="zh-TW" altLang="en-US" sz="800" dirty="0"/>
                <a:t>工程科學領域    </a:t>
              </a:r>
              <a:endParaRPr lang="en-US" altLang="zh-TW" sz="800" dirty="0"/>
            </a:p>
            <a:p>
              <a:r>
                <a:rPr lang="zh-TW" altLang="en-US" sz="800" dirty="0"/>
                <a:t>就業</a:t>
              </a:r>
              <a:r>
                <a:rPr lang="en-US" altLang="zh-TW" sz="800" dirty="0"/>
                <a:t>:</a:t>
              </a:r>
            </a:p>
            <a:p>
              <a:r>
                <a:rPr lang="en-US" altLang="zh-TW" sz="800" dirty="0"/>
                <a:t>          </a:t>
              </a:r>
              <a:r>
                <a:rPr lang="zh-TW" altLang="en-US" sz="800" dirty="0"/>
                <a:t>農業生產相關工程技術人員</a:t>
              </a:r>
            </a:p>
            <a:p>
              <a:r>
                <a:rPr lang="zh-TW" altLang="en-US" sz="800" dirty="0"/>
                <a:t> 公職</a:t>
              </a:r>
              <a:r>
                <a:rPr lang="en-US" altLang="zh-TW" sz="800" dirty="0"/>
                <a:t>:</a:t>
              </a:r>
            </a:p>
            <a:p>
              <a:r>
                <a:rPr lang="en-US" altLang="zh-TW" sz="800" dirty="0"/>
                <a:t>          </a:t>
              </a:r>
              <a:r>
                <a:rPr lang="zh-TW" altLang="en-US" sz="800" dirty="0"/>
                <a:t>高普考</a:t>
              </a:r>
              <a:r>
                <a:rPr lang="en-US" altLang="zh-TW" sz="800" dirty="0"/>
                <a:t>(</a:t>
              </a:r>
              <a:r>
                <a:rPr lang="zh-TW" altLang="en-US" sz="800" dirty="0"/>
                <a:t>農試所、農業改良及</a:t>
              </a:r>
            </a:p>
            <a:p>
              <a:r>
                <a:rPr lang="zh-TW" altLang="en-US" sz="800" dirty="0"/>
                <a:t>          相關農政單位</a:t>
              </a:r>
              <a:r>
                <a:rPr lang="en-US" altLang="zh-TW" sz="800" dirty="0"/>
                <a:t>)</a:t>
              </a:r>
            </a:p>
            <a:p>
              <a:r>
                <a:rPr lang="en-US" altLang="zh-TW" sz="800" dirty="0"/>
                <a:t>          </a:t>
              </a:r>
              <a:r>
                <a:rPr lang="zh-TW" altLang="en-US" sz="800" dirty="0"/>
                <a:t>特考</a:t>
              </a:r>
              <a:r>
                <a:rPr lang="en-US" altLang="zh-TW" sz="800" dirty="0"/>
                <a:t>(</a:t>
              </a:r>
              <a:r>
                <a:rPr lang="zh-TW" altLang="en-US" sz="800" dirty="0"/>
                <a:t>農田水利會等</a:t>
              </a:r>
              <a:r>
                <a:rPr lang="en-US" altLang="zh-TW" sz="800" dirty="0"/>
                <a:t>)</a:t>
              </a:r>
              <a:endParaRPr lang="zh-TW" altLang="en-US" sz="800" dirty="0"/>
            </a:p>
          </p:txBody>
        </p:sp>
      </p:grpSp>
      <p:grpSp>
        <p:nvGrpSpPr>
          <p:cNvPr id="115" name="群組 114">
            <a:extLst>
              <a:ext uri="{FF2B5EF4-FFF2-40B4-BE49-F238E27FC236}">
                <a16:creationId xmlns:a16="http://schemas.microsoft.com/office/drawing/2014/main" id="{BA08517A-A9FE-42C5-A62E-6C471F046FEE}"/>
              </a:ext>
            </a:extLst>
          </p:cNvPr>
          <p:cNvGrpSpPr/>
          <p:nvPr/>
        </p:nvGrpSpPr>
        <p:grpSpPr>
          <a:xfrm>
            <a:off x="10071190" y="3590040"/>
            <a:ext cx="2025301" cy="1075560"/>
            <a:chOff x="4952198" y="4114801"/>
            <a:chExt cx="3811395" cy="2192693"/>
          </a:xfrm>
        </p:grpSpPr>
        <p:sp>
          <p:nvSpPr>
            <p:cNvPr id="116" name="矩形: 圓角 115">
              <a:extLst>
                <a:ext uri="{FF2B5EF4-FFF2-40B4-BE49-F238E27FC236}">
                  <a16:creationId xmlns:a16="http://schemas.microsoft.com/office/drawing/2014/main" id="{93CF684B-80CD-4B56-8024-FF3E5E437516}"/>
                </a:ext>
              </a:extLst>
            </p:cNvPr>
            <p:cNvSpPr/>
            <p:nvPr/>
          </p:nvSpPr>
          <p:spPr>
            <a:xfrm>
              <a:off x="4952198" y="4114801"/>
              <a:ext cx="3811395" cy="219269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900" dirty="0"/>
            </a:p>
          </p:txBody>
        </p:sp>
        <p:sp>
          <p:nvSpPr>
            <p:cNvPr id="117" name="矩形 116">
              <a:extLst>
                <a:ext uri="{FF2B5EF4-FFF2-40B4-BE49-F238E27FC236}">
                  <a16:creationId xmlns:a16="http://schemas.microsoft.com/office/drawing/2014/main" id="{BA800A98-18CA-490B-9953-A2C217CFB633}"/>
                </a:ext>
              </a:extLst>
            </p:cNvPr>
            <p:cNvSpPr/>
            <p:nvPr/>
          </p:nvSpPr>
          <p:spPr>
            <a:xfrm>
              <a:off x="4988289" y="4610982"/>
              <a:ext cx="3739211" cy="131764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zh-TW" altLang="en-US" sz="900" dirty="0"/>
                <a:t> 升學</a:t>
              </a:r>
              <a:r>
                <a:rPr lang="en-US" altLang="zh-TW" sz="900" dirty="0"/>
                <a:t>:</a:t>
              </a:r>
            </a:p>
            <a:p>
              <a:r>
                <a:rPr lang="en-US" altLang="zh-TW" sz="900" dirty="0"/>
                <a:t>        </a:t>
              </a:r>
              <a:r>
                <a:rPr lang="zh-TW" altLang="en-US" sz="900" dirty="0"/>
                <a:t>生醫材料及輔具相關領域 </a:t>
              </a:r>
            </a:p>
            <a:p>
              <a:r>
                <a:rPr lang="zh-TW" altLang="en-US" sz="900" dirty="0"/>
                <a:t> 就業</a:t>
              </a:r>
              <a:r>
                <a:rPr lang="en-US" altLang="zh-TW" sz="900" dirty="0"/>
                <a:t>:</a:t>
              </a:r>
            </a:p>
            <a:p>
              <a:r>
                <a:rPr lang="en-US" altLang="zh-TW" sz="900" dirty="0"/>
                <a:t>        </a:t>
              </a:r>
              <a:r>
                <a:rPr lang="zh-TW" altLang="en-US" sz="900" dirty="0"/>
                <a:t>醫療器材及復健科技輔助製造</a:t>
              </a:r>
            </a:p>
          </p:txBody>
        </p:sp>
      </p:grpSp>
      <p:grpSp>
        <p:nvGrpSpPr>
          <p:cNvPr id="118" name="群組 117">
            <a:extLst>
              <a:ext uri="{FF2B5EF4-FFF2-40B4-BE49-F238E27FC236}">
                <a16:creationId xmlns:a16="http://schemas.microsoft.com/office/drawing/2014/main" id="{1210C599-4938-48B9-B019-00730F523788}"/>
              </a:ext>
            </a:extLst>
          </p:cNvPr>
          <p:cNvGrpSpPr/>
          <p:nvPr/>
        </p:nvGrpSpPr>
        <p:grpSpPr>
          <a:xfrm>
            <a:off x="10071190" y="5110436"/>
            <a:ext cx="2004002" cy="1075560"/>
            <a:chOff x="305762" y="4114801"/>
            <a:chExt cx="3811395" cy="2192694"/>
          </a:xfrm>
        </p:grpSpPr>
        <p:sp>
          <p:nvSpPr>
            <p:cNvPr id="119" name="矩形: 圓角 118">
              <a:extLst>
                <a:ext uri="{FF2B5EF4-FFF2-40B4-BE49-F238E27FC236}">
                  <a16:creationId xmlns:a16="http://schemas.microsoft.com/office/drawing/2014/main" id="{1C66C5C3-1695-4640-BAAF-66B7477C2B6D}"/>
                </a:ext>
              </a:extLst>
            </p:cNvPr>
            <p:cNvSpPr/>
            <p:nvPr/>
          </p:nvSpPr>
          <p:spPr>
            <a:xfrm>
              <a:off x="305762" y="4114801"/>
              <a:ext cx="3811395" cy="219269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800" dirty="0"/>
            </a:p>
          </p:txBody>
        </p:sp>
        <p:sp>
          <p:nvSpPr>
            <p:cNvPr id="120" name="矩形 119">
              <a:extLst>
                <a:ext uri="{FF2B5EF4-FFF2-40B4-BE49-F238E27FC236}">
                  <a16:creationId xmlns:a16="http://schemas.microsoft.com/office/drawing/2014/main" id="{FCD02E22-75E1-4F6B-9129-2F0C17A52BD7}"/>
                </a:ext>
              </a:extLst>
            </p:cNvPr>
            <p:cNvSpPr/>
            <p:nvPr/>
          </p:nvSpPr>
          <p:spPr>
            <a:xfrm>
              <a:off x="535360" y="4472485"/>
              <a:ext cx="3352198" cy="144313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zh-TW" altLang="en-US" sz="800" dirty="0"/>
                <a:t> 升學</a:t>
              </a:r>
              <a:r>
                <a:rPr lang="en-US" altLang="zh-TW" sz="800" dirty="0"/>
                <a:t>:</a:t>
              </a:r>
            </a:p>
            <a:p>
              <a:r>
                <a:rPr lang="en-US" altLang="zh-TW" sz="800" dirty="0"/>
                <a:t>        </a:t>
              </a:r>
              <a:r>
                <a:rPr lang="zh-TW" altLang="en-US" sz="800" dirty="0"/>
                <a:t>生醫光電相關領域</a:t>
              </a:r>
            </a:p>
            <a:p>
              <a:r>
                <a:rPr lang="zh-TW" altLang="en-US" sz="800" dirty="0"/>
                <a:t>        醫學電子儀控相關領域</a:t>
              </a:r>
            </a:p>
            <a:p>
              <a:r>
                <a:rPr lang="zh-TW" altLang="en-US" sz="800" dirty="0"/>
                <a:t> 就業</a:t>
              </a:r>
              <a:r>
                <a:rPr lang="en-US" altLang="zh-TW" sz="800" dirty="0"/>
                <a:t>:</a:t>
              </a:r>
            </a:p>
            <a:p>
              <a:r>
                <a:rPr lang="en-US" altLang="zh-TW" sz="800" dirty="0"/>
                <a:t>        </a:t>
              </a:r>
              <a:r>
                <a:rPr lang="zh-TW" altLang="en-US" sz="800" dirty="0"/>
                <a:t>公私立醫院醫工部門</a:t>
              </a:r>
            </a:p>
          </p:txBody>
        </p:sp>
      </p:grpSp>
      <p:cxnSp>
        <p:nvCxnSpPr>
          <p:cNvPr id="123" name="直線接點 122">
            <a:extLst>
              <a:ext uri="{FF2B5EF4-FFF2-40B4-BE49-F238E27FC236}">
                <a16:creationId xmlns:a16="http://schemas.microsoft.com/office/drawing/2014/main" id="{A5285138-A29D-46A1-B484-F5A74D376297}"/>
              </a:ext>
            </a:extLst>
          </p:cNvPr>
          <p:cNvCxnSpPr>
            <a:cxnSpLocks/>
            <a:stCxn id="103" idx="3"/>
          </p:cNvCxnSpPr>
          <p:nvPr/>
        </p:nvCxnSpPr>
        <p:spPr>
          <a:xfrm>
            <a:off x="9601200" y="5709300"/>
            <a:ext cx="34926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接點 130">
            <a:extLst>
              <a:ext uri="{FF2B5EF4-FFF2-40B4-BE49-F238E27FC236}">
                <a16:creationId xmlns:a16="http://schemas.microsoft.com/office/drawing/2014/main" id="{134AE69B-CA0A-4487-B0B2-D0725B0A9947}"/>
              </a:ext>
            </a:extLst>
          </p:cNvPr>
          <p:cNvCxnSpPr>
            <a:cxnSpLocks/>
          </p:cNvCxnSpPr>
          <p:nvPr/>
        </p:nvCxnSpPr>
        <p:spPr>
          <a:xfrm flipH="1">
            <a:off x="9906797" y="4115868"/>
            <a:ext cx="5866" cy="159345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單箭頭接點 136">
            <a:extLst>
              <a:ext uri="{FF2B5EF4-FFF2-40B4-BE49-F238E27FC236}">
                <a16:creationId xmlns:a16="http://schemas.microsoft.com/office/drawing/2014/main" id="{59A5D824-7815-401C-81EE-40648ECB42F1}"/>
              </a:ext>
            </a:extLst>
          </p:cNvPr>
          <p:cNvCxnSpPr>
            <a:cxnSpLocks/>
            <a:endCxn id="116" idx="1"/>
          </p:cNvCxnSpPr>
          <p:nvPr/>
        </p:nvCxnSpPr>
        <p:spPr>
          <a:xfrm>
            <a:off x="9906797" y="4127820"/>
            <a:ext cx="164393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單箭頭接點 137">
            <a:extLst>
              <a:ext uri="{FF2B5EF4-FFF2-40B4-BE49-F238E27FC236}">
                <a16:creationId xmlns:a16="http://schemas.microsoft.com/office/drawing/2014/main" id="{A54056A9-1A41-462D-B8DE-8E82D9323820}"/>
              </a:ext>
            </a:extLst>
          </p:cNvPr>
          <p:cNvCxnSpPr>
            <a:cxnSpLocks/>
          </p:cNvCxnSpPr>
          <p:nvPr/>
        </p:nvCxnSpPr>
        <p:spPr>
          <a:xfrm>
            <a:off x="9775834" y="5708145"/>
            <a:ext cx="308403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單箭頭接點 141">
            <a:extLst>
              <a:ext uri="{FF2B5EF4-FFF2-40B4-BE49-F238E27FC236}">
                <a16:creationId xmlns:a16="http://schemas.microsoft.com/office/drawing/2014/main" id="{D03646D9-CE7C-49EE-B002-D0CEE8B6A4EA}"/>
              </a:ext>
            </a:extLst>
          </p:cNvPr>
          <p:cNvCxnSpPr>
            <a:cxnSpLocks/>
          </p:cNvCxnSpPr>
          <p:nvPr/>
        </p:nvCxnSpPr>
        <p:spPr>
          <a:xfrm>
            <a:off x="9785389" y="2964907"/>
            <a:ext cx="29884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單箭頭接點 145">
            <a:extLst>
              <a:ext uri="{FF2B5EF4-FFF2-40B4-BE49-F238E27FC236}">
                <a16:creationId xmlns:a16="http://schemas.microsoft.com/office/drawing/2014/main" id="{4B229D4E-153A-42A8-AE89-BEE8C2C9639C}"/>
              </a:ext>
            </a:extLst>
          </p:cNvPr>
          <p:cNvCxnSpPr>
            <a:cxnSpLocks/>
            <a:endCxn id="110" idx="1"/>
          </p:cNvCxnSpPr>
          <p:nvPr/>
        </p:nvCxnSpPr>
        <p:spPr>
          <a:xfrm>
            <a:off x="9613075" y="932213"/>
            <a:ext cx="458115" cy="59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單箭頭接點 148">
            <a:extLst>
              <a:ext uri="{FF2B5EF4-FFF2-40B4-BE49-F238E27FC236}">
                <a16:creationId xmlns:a16="http://schemas.microsoft.com/office/drawing/2014/main" id="{D55FC637-C2EE-4598-BA73-9FB9B5E73CA7}"/>
              </a:ext>
            </a:extLst>
          </p:cNvPr>
          <p:cNvCxnSpPr>
            <a:cxnSpLocks/>
          </p:cNvCxnSpPr>
          <p:nvPr/>
        </p:nvCxnSpPr>
        <p:spPr>
          <a:xfrm flipH="1">
            <a:off x="9950469" y="935710"/>
            <a:ext cx="1359" cy="319211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單箭頭接點 157">
            <a:extLst>
              <a:ext uri="{FF2B5EF4-FFF2-40B4-BE49-F238E27FC236}">
                <a16:creationId xmlns:a16="http://schemas.microsoft.com/office/drawing/2014/main" id="{5441FFF9-6D7C-4C97-B185-37AEF0E014E7}"/>
              </a:ext>
            </a:extLst>
          </p:cNvPr>
          <p:cNvCxnSpPr>
            <a:cxnSpLocks/>
          </p:cNvCxnSpPr>
          <p:nvPr/>
        </p:nvCxnSpPr>
        <p:spPr>
          <a:xfrm>
            <a:off x="9844253" y="935710"/>
            <a:ext cx="15697" cy="477128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571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755</Words>
  <Application>Microsoft Office PowerPoint</Application>
  <PresentationFormat>寬螢幕</PresentationFormat>
  <Paragraphs>147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yimin林以旻</cp:lastModifiedBy>
  <cp:revision>12</cp:revision>
  <dcterms:created xsi:type="dcterms:W3CDTF">2021-02-23T06:39:42Z</dcterms:created>
  <dcterms:modified xsi:type="dcterms:W3CDTF">2024-09-02T03:54:35Z</dcterms:modified>
</cp:coreProperties>
</file>